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7" r:id="rId3"/>
    <p:sldId id="268" r:id="rId4"/>
    <p:sldId id="259" r:id="rId5"/>
    <p:sldId id="269" r:id="rId6"/>
    <p:sldId id="270" r:id="rId7"/>
    <p:sldId id="271" r:id="rId8"/>
    <p:sldId id="272" r:id="rId9"/>
    <p:sldId id="263" r:id="rId10"/>
    <p:sldId id="260" r:id="rId11"/>
    <p:sldId id="274" r:id="rId12"/>
    <p:sldId id="264" r:id="rId13"/>
    <p:sldId id="275" r:id="rId14"/>
    <p:sldId id="276" r:id="rId15"/>
    <p:sldId id="261" r:id="rId16"/>
    <p:sldId id="262" r:id="rId17"/>
    <p:sldId id="266" r:id="rId18"/>
    <p:sldId id="273" r:id="rId19"/>
    <p:sldId id="258" r:id="rId20"/>
    <p:sldId id="257" r:id="rId21"/>
    <p:sldId id="26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145" autoAdjust="0"/>
  </p:normalViewPr>
  <p:slideViewPr>
    <p:cSldViewPr>
      <p:cViewPr varScale="1">
        <p:scale>
          <a:sx n="80" d="100"/>
          <a:sy n="80" d="100"/>
        </p:scale>
        <p:origin x="-1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2DE73-2E55-4290-B8D7-CEF93322A624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1D660-79E5-400D-A17A-FF110E028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82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1D660-79E5-400D-A17A-FF110E028DB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244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Метод NERD базируется на измерении</a:t>
            </a:r>
            <a:r>
              <a:rPr lang="en-US" dirty="0" smtClean="0"/>
              <a:t> </a:t>
            </a:r>
            <a:r>
              <a:rPr lang="ru-RU" dirty="0" smtClean="0"/>
              <a:t>спектров энергии ядер отдачи анализируемых легчайших ядер </a:t>
            </a:r>
            <a:r>
              <a:rPr lang="en-US" dirty="0" smtClean="0"/>
              <a:t>(</a:t>
            </a:r>
            <a:r>
              <a:rPr lang="ru-RU" dirty="0" smtClean="0"/>
              <a:t>изотопов водорода и</a:t>
            </a:r>
            <a:r>
              <a:rPr lang="en-US" dirty="0" smtClean="0"/>
              <a:t> </a:t>
            </a:r>
            <a:r>
              <a:rPr lang="ru-RU" dirty="0" smtClean="0"/>
              <a:t>гелия), которые выбиваются из образцов</a:t>
            </a:r>
            <a:r>
              <a:rPr lang="en-US" dirty="0" smtClean="0"/>
              <a:t> </a:t>
            </a:r>
            <a:r>
              <a:rPr lang="ru-RU" dirty="0" smtClean="0"/>
              <a:t>быстрыми нейтронами с энергией ~14</a:t>
            </a:r>
          </a:p>
          <a:p>
            <a:r>
              <a:rPr lang="ru-RU" dirty="0" smtClean="0"/>
              <a:t>МэВ. При этом потеря первоначальной</a:t>
            </a:r>
            <a:r>
              <a:rPr lang="en-US" dirty="0" smtClean="0"/>
              <a:t> </a:t>
            </a:r>
            <a:r>
              <a:rPr lang="ru-RU" dirty="0" smtClean="0"/>
              <a:t>энергии ядра отдачи после вылета из образца позволяет определить глубину его</a:t>
            </a:r>
            <a:r>
              <a:rPr lang="en-US" dirty="0" smtClean="0"/>
              <a:t> </a:t>
            </a:r>
            <a:r>
              <a:rPr lang="ru-RU" dirty="0" smtClean="0"/>
              <a:t>залегания в приповерхностных слоях толщиной до нескольких сотен микрон.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1D660-79E5-400D-A17A-FF110E028DB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121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0712-9A76-41BC-9F4E-2BC1570839A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87FE-6B6F-4887-82F7-5C588430C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99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0712-9A76-41BC-9F4E-2BC1570839A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87FE-6B6F-4887-82F7-5C588430C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226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0712-9A76-41BC-9F4E-2BC1570839A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87FE-6B6F-4887-82F7-5C588430C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400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0712-9A76-41BC-9F4E-2BC1570839A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87FE-6B6F-4887-82F7-5C588430C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691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0712-9A76-41BC-9F4E-2BC1570839A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87FE-6B6F-4887-82F7-5C588430C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72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0712-9A76-41BC-9F4E-2BC1570839A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87FE-6B6F-4887-82F7-5C588430C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32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0712-9A76-41BC-9F4E-2BC1570839A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87FE-6B6F-4887-82F7-5C588430C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033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0712-9A76-41BC-9F4E-2BC1570839A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87FE-6B6F-4887-82F7-5C588430C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25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0712-9A76-41BC-9F4E-2BC1570839A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87FE-6B6F-4887-82F7-5C588430C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819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0712-9A76-41BC-9F4E-2BC1570839A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87FE-6B6F-4887-82F7-5C588430C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182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0712-9A76-41BC-9F4E-2BC1570839A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87FE-6B6F-4887-82F7-5C588430C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269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30712-9A76-41BC-9F4E-2BC1570839A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687FE-6B6F-4887-82F7-5C588430C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26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97408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КОМПАКТНЫЕ ИСТОЧНИКИ НЕЙТРОНОВ:</a:t>
            </a: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DARIA </a:t>
            </a:r>
            <a:r>
              <a:rPr lang="en-US" b="1" dirty="0" err="1" smtClean="0">
                <a:solidFill>
                  <a:schemeClr val="tx2"/>
                </a:solidFill>
              </a:rPr>
              <a:t>vs</a:t>
            </a:r>
            <a:r>
              <a:rPr lang="en-US" b="1" dirty="0" smtClean="0">
                <a:solidFill>
                  <a:schemeClr val="tx2"/>
                </a:solidFill>
              </a:rPr>
              <a:t> NG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717032"/>
            <a:ext cx="8352928" cy="1752600"/>
          </a:xfrm>
        </p:spPr>
        <p:txBody>
          <a:bodyPr/>
          <a:lstStyle/>
          <a:p>
            <a:r>
              <a:rPr lang="ru-RU" dirty="0" smtClean="0"/>
              <a:t>И.А.Митропольский</a:t>
            </a:r>
          </a:p>
          <a:p>
            <a:r>
              <a:rPr lang="ru-RU" dirty="0" smtClean="0"/>
              <a:t>Лаборатория ядерной спектроскопии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9282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Анализ на основе пороговых реакций с нейтронами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5"/>
            <a:ext cx="8361453" cy="187220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Reactions: </a:t>
            </a:r>
            <a:r>
              <a:rPr lang="ru-RU" dirty="0" smtClean="0"/>
              <a:t>(</a:t>
            </a:r>
            <a:r>
              <a:rPr lang="en-US" dirty="0" smtClean="0"/>
              <a:t>n,</a:t>
            </a:r>
            <a:r>
              <a:rPr lang="el-GR" dirty="0" smtClean="0"/>
              <a:t>γ</a:t>
            </a:r>
            <a:r>
              <a:rPr lang="en-US" dirty="0" smtClean="0"/>
              <a:t>);  (</a:t>
            </a:r>
            <a:r>
              <a:rPr lang="en-US" dirty="0" err="1" smtClean="0"/>
              <a:t>n,p</a:t>
            </a:r>
            <a:r>
              <a:rPr lang="en-US" dirty="0" smtClean="0"/>
              <a:t>);  (</a:t>
            </a:r>
            <a:r>
              <a:rPr lang="en-US" dirty="0" err="1" smtClean="0"/>
              <a:t>n,d</a:t>
            </a:r>
            <a:r>
              <a:rPr lang="en-US" dirty="0" smtClean="0"/>
              <a:t>);  (n,2n); (n,</a:t>
            </a:r>
            <a:r>
              <a:rPr lang="en-US" dirty="0" smtClean="0">
                <a:sym typeface="Symbol"/>
              </a:rPr>
              <a:t>) </a:t>
            </a:r>
            <a:r>
              <a:rPr lang="en-US" dirty="0" smtClean="0"/>
              <a:t> et al.</a:t>
            </a:r>
          </a:p>
          <a:p>
            <a:pPr marL="0" indent="0" algn="ctr">
              <a:buNone/>
            </a:pPr>
            <a:r>
              <a:rPr lang="en-US" baseline="30000" dirty="0" smtClean="0"/>
              <a:t>14</a:t>
            </a:r>
            <a:r>
              <a:rPr lang="en-US" dirty="0" smtClean="0"/>
              <a:t>N(n,2n)</a:t>
            </a:r>
            <a:r>
              <a:rPr lang="en-US" baseline="30000" dirty="0" smtClean="0"/>
              <a:t>13</a:t>
            </a:r>
            <a:r>
              <a:rPr lang="en-US" dirty="0" smtClean="0"/>
              <a:t>N,  </a:t>
            </a:r>
            <a:r>
              <a:rPr lang="en-US" i="1" dirty="0" smtClean="0"/>
              <a:t>E</a:t>
            </a:r>
            <a:r>
              <a:rPr lang="en-US" baseline="-25000" dirty="0" smtClean="0"/>
              <a:t>n</a:t>
            </a:r>
            <a:r>
              <a:rPr lang="en-US" dirty="0" smtClean="0"/>
              <a:t>&gt;10 MeV,  </a:t>
            </a:r>
            <a:r>
              <a:rPr lang="en-US" i="1" dirty="0" smtClean="0"/>
              <a:t>E</a:t>
            </a:r>
            <a:r>
              <a:rPr lang="el-GR" baseline="-25000" dirty="0" smtClean="0"/>
              <a:t>Υ</a:t>
            </a:r>
            <a:r>
              <a:rPr lang="en-US" dirty="0" smtClean="0"/>
              <a:t>=2.31 MeV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Метод меченных нейтронов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762921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368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US" dirty="0"/>
              <a:t>14N + n → 15N* → 15N + </a:t>
            </a:r>
            <a:r>
              <a:rPr lang="el-GR" dirty="0"/>
              <a:t>γ</a:t>
            </a:r>
            <a:r>
              <a:rPr lang="ru-RU" dirty="0"/>
              <a:t> (10.8 МэВ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392041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579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706090"/>
          </a:xfrm>
        </p:spPr>
        <p:txBody>
          <a:bodyPr>
            <a:noAutofit/>
          </a:bodyPr>
          <a:lstStyle/>
          <a:p>
            <a:r>
              <a:rPr lang="ru-RU" sz="3400" b="1" i="1" dirty="0" smtClean="0">
                <a:solidFill>
                  <a:schemeClr val="tx2"/>
                </a:solidFill>
              </a:rPr>
              <a:t>Регистрация мгновенного гамма-излучения</a:t>
            </a:r>
            <a:endParaRPr lang="ru-RU" sz="3400" b="1" i="1" dirty="0">
              <a:solidFill>
                <a:schemeClr val="tx2"/>
              </a:solidFill>
            </a:endParaRPr>
          </a:p>
        </p:txBody>
      </p:sp>
      <p:pic>
        <p:nvPicPr>
          <p:cNvPr id="4" name="Объект 3" descr="Z:\Ph.D\_New\___FINAL\__ДИССЕРТАЦИЯ__\Некторые картинки\impuls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908720"/>
            <a:ext cx="52766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7504" y="5589240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/>
              <a:t>желтый</a:t>
            </a:r>
            <a:r>
              <a:rPr lang="ru-RU" sz="2400" dirty="0"/>
              <a:t> импульс – альфа-событие (длительность импульса </a:t>
            </a:r>
            <a:r>
              <a:rPr lang="ru-RU" sz="2400" dirty="0" smtClean="0"/>
              <a:t>~40 </a:t>
            </a:r>
            <a:r>
              <a:rPr lang="ru-RU" sz="2400" dirty="0" err="1"/>
              <a:t>нс</a:t>
            </a:r>
            <a:r>
              <a:rPr lang="ru-RU" sz="2400" dirty="0" smtClean="0"/>
              <a:t>), голубой </a:t>
            </a:r>
            <a:r>
              <a:rPr lang="ru-RU" sz="2400" dirty="0"/>
              <a:t>импульс – гамма-событие (длительность импульса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~150 </a:t>
            </a:r>
            <a:r>
              <a:rPr lang="ru-RU" sz="2400" dirty="0" err="1"/>
              <a:t>нс</a:t>
            </a:r>
            <a:r>
              <a:rPr lang="ru-RU" sz="2400" dirty="0" smtClean="0"/>
              <a:t>), </a:t>
            </a:r>
            <a:r>
              <a:rPr lang="el-GR" sz="2400" dirty="0" smtClean="0"/>
              <a:t>τ</a:t>
            </a:r>
            <a:r>
              <a:rPr lang="ru-RU" sz="2400" baseline="-25000" dirty="0" smtClean="0"/>
              <a:t>3</a:t>
            </a:r>
            <a:r>
              <a:rPr lang="ru-RU" sz="2400" dirty="0" smtClean="0"/>
              <a:t> </a:t>
            </a:r>
            <a:r>
              <a:rPr lang="ru-RU" sz="2400" dirty="0"/>
              <a:t>– разница во времени между </a:t>
            </a:r>
            <a:r>
              <a:rPr lang="ru-RU" sz="2400" dirty="0" smtClean="0"/>
              <a:t>импульсами, </a:t>
            </a:r>
            <a:r>
              <a:rPr lang="ru-RU" sz="2400" dirty="0" err="1"/>
              <a:t>нс</a:t>
            </a:r>
            <a:r>
              <a:rPr lang="ru-RU" sz="2400" dirty="0"/>
              <a:t> 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46340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tx2"/>
                </a:solidFill>
              </a:rPr>
              <a:t>РАТЭК УВП-1103</a:t>
            </a:r>
            <a:endParaRPr lang="ru-RU" sz="4800" b="1" i="1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9" r="131"/>
          <a:stretch/>
        </p:blipFill>
        <p:spPr bwMode="auto">
          <a:xfrm>
            <a:off x="251520" y="2060848"/>
            <a:ext cx="4536000" cy="31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" r="20533"/>
          <a:stretch/>
        </p:blipFill>
        <p:spPr bwMode="auto">
          <a:xfrm>
            <a:off x="4913114" y="2069976"/>
            <a:ext cx="4018440" cy="366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302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</a:rPr>
              <a:t>Результат</a:t>
            </a:r>
            <a:endParaRPr lang="ru-RU" b="1" i="1" dirty="0">
              <a:solidFill>
                <a:schemeClr val="tx2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458457"/>
              </p:ext>
            </p:extLst>
          </p:nvPr>
        </p:nvGraphicFramePr>
        <p:xfrm>
          <a:off x="395536" y="1556792"/>
          <a:ext cx="8496944" cy="4876800"/>
        </p:xfrm>
        <a:graphic>
          <a:graphicData uri="http://schemas.openxmlformats.org/drawingml/2006/table">
            <a:tbl>
              <a:tblPr firstRow="1" firstCol="1" bandRow="1"/>
              <a:tblGrid>
                <a:gridCol w="3538101"/>
                <a:gridCol w="1751746"/>
                <a:gridCol w="1351524"/>
                <a:gridCol w="1855573"/>
              </a:tblGrid>
              <a:tr h="11521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Процент верных обнаружений ВВ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Процент пропусков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Среднее время измерения при обнаружение, с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Текстильные изделия и TNT</a:t>
                      </a:r>
                      <a:endParaRPr lang="ru-R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99.8%</a:t>
                      </a:r>
                      <a:endParaRPr lang="ru-R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0.2%</a:t>
                      </a:r>
                      <a:endParaRPr lang="ru-R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84.3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Цифровая электроника и  TNT</a:t>
                      </a:r>
                      <a:endParaRPr lang="ru-R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99.8%</a:t>
                      </a:r>
                      <a:endParaRPr lang="ru-R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0.2%</a:t>
                      </a:r>
                      <a:endParaRPr lang="ru-R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131.7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Бумажные изделия и  TNT</a:t>
                      </a:r>
                      <a:endParaRPr lang="ru-R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99.8%</a:t>
                      </a:r>
                      <a:endParaRPr lang="ru-R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0.2%</a:t>
                      </a:r>
                      <a:endParaRPr lang="ru-R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94.1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Бутылка воды и TNT</a:t>
                      </a:r>
                      <a:endParaRPr lang="ru-R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99.8%</a:t>
                      </a:r>
                      <a:endParaRPr lang="ru-R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0.2%</a:t>
                      </a:r>
                      <a:endParaRPr lang="ru-R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78.3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Мыло / шампунь и  TNT</a:t>
                      </a:r>
                      <a:endParaRPr lang="ru-R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99.6%</a:t>
                      </a:r>
                      <a:endParaRPr lang="ru-R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0.4%</a:t>
                      </a:r>
                      <a:endParaRPr lang="ru-R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98.1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Пустая сумка  и TNT</a:t>
                      </a:r>
                      <a:endParaRPr lang="ru-R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100.0%</a:t>
                      </a:r>
                      <a:endParaRPr lang="ru-R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0.0%</a:t>
                      </a:r>
                      <a:endParaRPr lang="ru-R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71.5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Сухое молоко и TNT</a:t>
                      </a:r>
                      <a:endParaRPr lang="ru-R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100.0%</a:t>
                      </a:r>
                      <a:endParaRPr lang="ru-R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0.0%</a:t>
                      </a:r>
                      <a:endParaRPr lang="ru-R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61.8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Стиральный порошок и TNT</a:t>
                      </a:r>
                      <a:endParaRPr lang="ru-R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100.0%</a:t>
                      </a:r>
                      <a:endParaRPr lang="ru-R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0.0%</a:t>
                      </a:r>
                      <a:endParaRPr lang="ru-R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64.5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661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 </a:t>
            </a:r>
            <a:r>
              <a:rPr lang="ru-RU" sz="3600" b="1" dirty="0" smtClean="0">
                <a:solidFill>
                  <a:schemeClr val="tx2"/>
                </a:solidFill>
              </a:rPr>
              <a:t>ВНИИЭФА </a:t>
            </a:r>
            <a:r>
              <a:rPr lang="en-US" sz="3600" b="1" dirty="0" smtClean="0">
                <a:solidFill>
                  <a:schemeClr val="tx2"/>
                </a:solidFill>
              </a:rPr>
              <a:t>“NG</a:t>
            </a:r>
            <a:r>
              <a:rPr lang="ru-RU" sz="3600" b="1" dirty="0" smtClean="0">
                <a:solidFill>
                  <a:schemeClr val="tx2"/>
                </a:solidFill>
              </a:rPr>
              <a:t>-150</a:t>
            </a:r>
            <a:r>
              <a:rPr lang="en-US" sz="3600" b="1" dirty="0" smtClean="0">
                <a:solidFill>
                  <a:schemeClr val="tx2"/>
                </a:solidFill>
              </a:rPr>
              <a:t>”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345" y="1268760"/>
            <a:ext cx="6325294" cy="463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6165304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At the PNPI there was neutron generator NG-200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78433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048672" cy="500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1014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Измерение энергии ядер отдачи при рассеянии быстрых нейтронов </a:t>
            </a:r>
            <a:endParaRPr lang="ru-RU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17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Схема измерения 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703"/>
          <a:stretch/>
        </p:blipFill>
        <p:spPr bwMode="auto">
          <a:xfrm>
            <a:off x="4436" y="1556792"/>
            <a:ext cx="9139564" cy="35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7624" y="5301208"/>
            <a:ext cx="8856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Определение содержания и профилей концентрации изотопов водорода и гелия в конструкционных материалах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62795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Нейтронный генератор в ПИЯФ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6" r="14566" b="9731"/>
          <a:stretch/>
        </p:blipFill>
        <p:spPr>
          <a:xfrm>
            <a:off x="683568" y="1693081"/>
            <a:ext cx="7812000" cy="47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18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Standard LANSAR models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3031"/>
            <a:ext cx="9144000" cy="4352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570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tx2"/>
                </a:solidFill>
              </a:rPr>
              <a:t>«С </a:t>
            </a:r>
            <a:r>
              <a:rPr lang="ru-RU" sz="4000" dirty="0">
                <a:solidFill>
                  <a:schemeClr val="tx2"/>
                </a:solidFill>
              </a:rPr>
              <a:t>возрастом желание заработать переходит в желание </a:t>
            </a:r>
            <a:r>
              <a:rPr lang="ru-RU" sz="4000" dirty="0" smtClean="0">
                <a:solidFill>
                  <a:schemeClr val="tx2"/>
                </a:solidFill>
              </a:rPr>
              <a:t>сэкономить»</a:t>
            </a:r>
          </a:p>
          <a:p>
            <a:pPr marL="0" indent="0" algn="r">
              <a:buNone/>
            </a:pPr>
            <a:r>
              <a:rPr lang="ru-RU" sz="4000" dirty="0" err="1" smtClean="0">
                <a:solidFill>
                  <a:schemeClr val="tx2"/>
                </a:solidFill>
              </a:rPr>
              <a:t>М.М.Жванецкий</a:t>
            </a:r>
            <a:endParaRPr lang="ru-RU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061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96" y="404664"/>
            <a:ext cx="8547448" cy="545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495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Спасибо </a:t>
            </a:r>
            <a:r>
              <a:rPr lang="ru-RU" b="1" smtClean="0">
                <a:solidFill>
                  <a:schemeClr val="tx2"/>
                </a:solidFill>
              </a:rPr>
              <a:t>за внимание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140968"/>
            <a:ext cx="8229600" cy="139675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2"/>
                </a:solidFill>
              </a:rPr>
              <a:t>Mitropolsky_IA@pnpi.nrcki.ru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920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</a:rPr>
              <a:t>Компактные источники нейтронов</a:t>
            </a:r>
            <a:endParaRPr lang="ru-RU" sz="3600" b="1" i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400600"/>
          </a:xfrm>
        </p:spPr>
        <p:txBody>
          <a:bodyPr>
            <a:normAutofit lnSpcReduction="10000"/>
          </a:bodyPr>
          <a:lstStyle/>
          <a:p>
            <a:pPr marL="0">
              <a:spcBef>
                <a:spcPts val="0"/>
              </a:spcBef>
            </a:pPr>
            <a:r>
              <a:rPr lang="ru-RU" sz="2800" b="1" dirty="0" smtClean="0">
                <a:solidFill>
                  <a:srgbClr val="C00000"/>
                </a:solidFill>
              </a:rPr>
              <a:t>Радиоизотопные источники</a:t>
            </a:r>
            <a:r>
              <a:rPr lang="ru-RU" sz="2800" dirty="0" smtClean="0"/>
              <a:t>:</a:t>
            </a:r>
            <a:br>
              <a:rPr lang="ru-RU" sz="2800" dirty="0" smtClean="0"/>
            </a:br>
            <a:r>
              <a:rPr lang="en-US" sz="2800" dirty="0" smtClean="0"/>
              <a:t>	</a:t>
            </a:r>
            <a:r>
              <a:rPr lang="ru-RU" sz="2800" b="1" dirty="0" smtClean="0"/>
              <a:t>спонтанное деление </a:t>
            </a:r>
            <a:r>
              <a:rPr lang="en-US" sz="2800" dirty="0" smtClean="0"/>
              <a:t>(</a:t>
            </a:r>
            <a:r>
              <a:rPr lang="ru-RU" sz="2800" dirty="0" smtClean="0"/>
              <a:t>244С</a:t>
            </a:r>
            <a:r>
              <a:rPr lang="en-US" sz="2800" dirty="0" smtClean="0"/>
              <a:t>m, </a:t>
            </a:r>
            <a:r>
              <a:rPr lang="ru-RU" sz="2800" dirty="0" smtClean="0"/>
              <a:t>252</a:t>
            </a:r>
            <a:r>
              <a:rPr lang="en-US" sz="2800" dirty="0" err="1" smtClean="0"/>
              <a:t>Cf</a:t>
            </a:r>
            <a:r>
              <a:rPr lang="en-US" sz="2800" dirty="0" smtClean="0"/>
              <a:t>)</a:t>
            </a:r>
            <a:r>
              <a:rPr lang="ru-RU" sz="2800" dirty="0" smtClean="0"/>
              <a:t>,</a:t>
            </a:r>
            <a:r>
              <a:rPr lang="en-US" sz="28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	</a:t>
            </a:r>
            <a:r>
              <a:rPr lang="en-US" sz="2800" dirty="0" smtClean="0"/>
              <a:t>≈10</a:t>
            </a:r>
            <a:r>
              <a:rPr lang="en-US" sz="2800" baseline="30000" dirty="0" smtClean="0"/>
              <a:t>7÷9</a:t>
            </a:r>
            <a:r>
              <a:rPr lang="en-US" sz="2800" dirty="0" smtClean="0"/>
              <a:t> n/s</a:t>
            </a:r>
            <a:r>
              <a:rPr lang="ru-RU" sz="2800" dirty="0" smtClean="0"/>
              <a:t>, </a:t>
            </a:r>
            <a:r>
              <a:rPr lang="en-US" sz="2800" dirty="0" smtClean="0"/>
              <a:t>3÷4 </a:t>
            </a:r>
            <a:r>
              <a:rPr lang="ru-RU" sz="2800" dirty="0" smtClean="0"/>
              <a:t>нейтрона на одно деление,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	</a:t>
            </a:r>
            <a:r>
              <a:rPr lang="en-US" sz="2800" dirty="0" smtClean="0"/>
              <a:t>T</a:t>
            </a:r>
            <a:r>
              <a:rPr lang="en-US" sz="2800" baseline="-25000" dirty="0" smtClean="0"/>
              <a:t>1/2</a:t>
            </a:r>
            <a:r>
              <a:rPr lang="en-US" sz="2800" dirty="0" smtClean="0"/>
              <a:t>=2.6 y,  15÷20 k$</a:t>
            </a:r>
            <a:endParaRPr lang="ru-RU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	</a:t>
            </a:r>
            <a:r>
              <a:rPr lang="en-US" sz="2800" b="1" dirty="0" smtClean="0"/>
              <a:t>(</a:t>
            </a:r>
            <a:r>
              <a:rPr lang="el-GR" sz="2800" b="1" dirty="0" smtClean="0"/>
              <a:t>α</a:t>
            </a:r>
            <a:r>
              <a:rPr lang="en-US" sz="2800" b="1" dirty="0" smtClean="0"/>
              <a:t>,n) </a:t>
            </a:r>
            <a:r>
              <a:rPr lang="ru-RU" sz="2800" b="1" dirty="0" smtClean="0"/>
              <a:t>реакция </a:t>
            </a:r>
            <a:r>
              <a:rPr lang="en-US" sz="2800" dirty="0" smtClean="0"/>
              <a:t>(241Pu-Be </a:t>
            </a:r>
            <a:r>
              <a:rPr lang="ru-RU" sz="2800" dirty="0" smtClean="0"/>
              <a:t>источник</a:t>
            </a:r>
            <a:r>
              <a:rPr lang="en-US" sz="2800" dirty="0" smtClean="0"/>
              <a:t>)</a:t>
            </a:r>
            <a:r>
              <a:rPr lang="ru-RU" sz="2800" dirty="0" smtClean="0"/>
              <a:t>, </a:t>
            </a:r>
            <a:r>
              <a:rPr lang="en-US" sz="2800" dirty="0" smtClean="0"/>
              <a:t>≈10</a:t>
            </a:r>
            <a:r>
              <a:rPr lang="ru-RU" sz="2800" baseline="30000" dirty="0" smtClean="0"/>
              <a:t>6</a:t>
            </a:r>
            <a:r>
              <a:rPr lang="en-US" sz="2800" baseline="30000" dirty="0" smtClean="0"/>
              <a:t>÷</a:t>
            </a:r>
            <a:r>
              <a:rPr lang="ru-RU" sz="2800" baseline="30000" dirty="0" smtClean="0"/>
              <a:t>8</a:t>
            </a:r>
            <a:r>
              <a:rPr lang="en-US" sz="2800" dirty="0" smtClean="0"/>
              <a:t> n/s</a:t>
            </a:r>
            <a:r>
              <a:rPr lang="ru-RU" sz="2800" dirty="0" smtClean="0"/>
              <a:t>,</a:t>
            </a:r>
            <a:br>
              <a:rPr lang="ru-RU" sz="2800" dirty="0" smtClean="0"/>
            </a:br>
            <a:r>
              <a:rPr lang="ru-RU" sz="2800" dirty="0" smtClean="0"/>
              <a:t>	30 нейтронов на 10</a:t>
            </a:r>
            <a:r>
              <a:rPr lang="ru-RU" sz="2800" baseline="30000" dirty="0" smtClean="0"/>
              <a:t>6</a:t>
            </a:r>
            <a:r>
              <a:rPr lang="ru-RU" sz="2800" dirty="0" smtClean="0"/>
              <a:t> альфа-распадов,</a:t>
            </a: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	T</a:t>
            </a:r>
            <a:r>
              <a:rPr lang="en-US" sz="2800" baseline="-25000" dirty="0" smtClean="0"/>
              <a:t>1/2</a:t>
            </a:r>
            <a:r>
              <a:rPr lang="en-US" sz="2800" dirty="0" smtClean="0"/>
              <a:t>=14.3 </a:t>
            </a:r>
            <a:r>
              <a:rPr lang="en-US" sz="2800" dirty="0"/>
              <a:t>y, </a:t>
            </a:r>
            <a:r>
              <a:rPr lang="en-US" sz="2800" dirty="0" smtClean="0"/>
              <a:t> ≤</a:t>
            </a:r>
            <a:r>
              <a:rPr lang="ru-RU" sz="2800" dirty="0" smtClean="0"/>
              <a:t>1 млн руб.</a:t>
            </a: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	</a:t>
            </a:r>
            <a:r>
              <a:rPr lang="en-US" sz="2800" b="1" dirty="0" smtClean="0"/>
              <a:t>(</a:t>
            </a:r>
            <a:r>
              <a:rPr lang="el-GR" sz="2800" b="1" dirty="0"/>
              <a:t>γ</a:t>
            </a:r>
            <a:r>
              <a:rPr lang="en-US" sz="2800" b="1" dirty="0"/>
              <a:t>,n</a:t>
            </a:r>
            <a:r>
              <a:rPr lang="en-US" sz="2800" b="1" dirty="0" smtClean="0"/>
              <a:t>) </a:t>
            </a:r>
            <a:r>
              <a:rPr lang="ru-RU" sz="2800" b="1" dirty="0" smtClean="0"/>
              <a:t>реакция</a:t>
            </a:r>
            <a:r>
              <a:rPr lang="ru-RU" sz="2800" dirty="0" smtClean="0"/>
              <a:t> (</a:t>
            </a:r>
            <a:r>
              <a:rPr lang="en-US" sz="2800" dirty="0" smtClean="0"/>
              <a:t>2H, </a:t>
            </a:r>
            <a:r>
              <a:rPr lang="ru-RU" sz="2800" dirty="0" smtClean="0"/>
              <a:t>9</a:t>
            </a:r>
            <a:r>
              <a:rPr lang="en-US" sz="2800" dirty="0" smtClean="0"/>
              <a:t>Be)</a:t>
            </a: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C00000"/>
                </a:solidFill>
              </a:rPr>
              <a:t>Нейтронные генераторы</a:t>
            </a:r>
            <a:r>
              <a:rPr lang="ru-RU" sz="2800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	</a:t>
            </a:r>
            <a:r>
              <a:rPr lang="ru-RU" sz="2800" b="1" dirty="0" smtClean="0"/>
              <a:t>«запаянные нейтронные трубки», </a:t>
            </a:r>
            <a:r>
              <a:rPr lang="en-US" sz="2800" dirty="0" smtClean="0"/>
              <a:t>≤10</a:t>
            </a:r>
            <a:r>
              <a:rPr lang="ru-RU" sz="2800" baseline="30000" dirty="0" smtClean="0"/>
              <a:t>8</a:t>
            </a:r>
            <a:r>
              <a:rPr lang="en-US" sz="2800" dirty="0" smtClean="0"/>
              <a:t> </a:t>
            </a:r>
            <a:r>
              <a:rPr lang="en-US" sz="2800" dirty="0"/>
              <a:t>n/s</a:t>
            </a:r>
            <a:endParaRPr lang="ru-RU" sz="2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/>
              <a:t>	</a:t>
            </a:r>
            <a:r>
              <a:rPr lang="ru-RU" sz="2800" b="1" dirty="0" smtClean="0"/>
              <a:t>вакуумные нейтронные генераторы,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/>
              <a:t>	</a:t>
            </a:r>
            <a:r>
              <a:rPr lang="en-US" sz="2800" dirty="0" smtClean="0"/>
              <a:t>≥10</a:t>
            </a:r>
            <a:r>
              <a:rPr lang="ru-RU" sz="2800" baseline="30000" dirty="0" smtClean="0"/>
              <a:t>11</a:t>
            </a:r>
            <a:r>
              <a:rPr lang="en-US" sz="2800" dirty="0" smtClean="0"/>
              <a:t> </a:t>
            </a:r>
            <a:r>
              <a:rPr lang="en-US" sz="2800" dirty="0"/>
              <a:t>n/s </a:t>
            </a:r>
            <a:r>
              <a:rPr lang="ru-RU" sz="2800" dirty="0"/>
              <a:t>	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61627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Physical Backgrounds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D(</a:t>
            </a:r>
            <a:r>
              <a:rPr lang="en-US" b="1" dirty="0" err="1" smtClean="0"/>
              <a:t>d,n</a:t>
            </a:r>
            <a:r>
              <a:rPr lang="en-US" b="1" dirty="0" smtClean="0"/>
              <a:t>)</a:t>
            </a:r>
            <a:r>
              <a:rPr lang="en-US" b="1" baseline="30000" dirty="0" smtClean="0"/>
              <a:t>3</a:t>
            </a:r>
            <a:r>
              <a:rPr lang="en-US" b="1" dirty="0" smtClean="0"/>
              <a:t>He</a:t>
            </a:r>
            <a:r>
              <a:rPr lang="en-US" dirty="0" smtClean="0"/>
              <a:t>,    </a:t>
            </a:r>
            <a:r>
              <a:rPr lang="en-US" i="1" dirty="0" smtClean="0"/>
              <a:t>E</a:t>
            </a:r>
            <a:r>
              <a:rPr lang="en-US" baseline="-25000" dirty="0" smtClean="0"/>
              <a:t>n</a:t>
            </a:r>
            <a:r>
              <a:rPr lang="en-US" dirty="0" smtClean="0">
                <a:sym typeface="Symbol"/>
              </a:rPr>
              <a:t>2.5 MeV</a:t>
            </a:r>
            <a:endParaRPr lang="en-US" dirty="0" smtClean="0"/>
          </a:p>
          <a:p>
            <a:pPr marL="0" indent="0">
              <a:buNone/>
            </a:pPr>
            <a:r>
              <a:rPr lang="ru-RU" sz="2800" dirty="0" smtClean="0"/>
              <a:t>1934 г. </a:t>
            </a:r>
            <a:r>
              <a:rPr lang="ru-RU" sz="2800" dirty="0" err="1" smtClean="0"/>
              <a:t>Э.Резерфорд</a:t>
            </a:r>
            <a:r>
              <a:rPr lang="ru-RU" sz="2800" dirty="0" smtClean="0"/>
              <a:t> и др.</a:t>
            </a:r>
            <a:endParaRPr lang="en-US" sz="2800" dirty="0" smtClean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b="1" dirty="0" smtClean="0"/>
              <a:t>T(</a:t>
            </a:r>
            <a:r>
              <a:rPr lang="en-US" b="1" dirty="0" err="1" smtClean="0"/>
              <a:t>d,n</a:t>
            </a:r>
            <a:r>
              <a:rPr lang="en-US" b="1" dirty="0" smtClean="0"/>
              <a:t>)</a:t>
            </a:r>
            <a:r>
              <a:rPr lang="en-US" b="1" baseline="30000" dirty="0" smtClean="0"/>
              <a:t>4</a:t>
            </a:r>
            <a:r>
              <a:rPr lang="en-US" b="1" dirty="0" smtClean="0"/>
              <a:t>He</a:t>
            </a:r>
            <a:r>
              <a:rPr lang="en-US" dirty="0" smtClean="0"/>
              <a:t> ,    </a:t>
            </a:r>
            <a:r>
              <a:rPr lang="en-US" i="1" dirty="0" smtClean="0"/>
              <a:t>E</a:t>
            </a:r>
            <a:r>
              <a:rPr lang="en-US" baseline="-25000" dirty="0" smtClean="0"/>
              <a:t>n</a:t>
            </a:r>
            <a:r>
              <a:rPr lang="en-US" dirty="0" smtClean="0">
                <a:sym typeface="Symbol"/>
              </a:rPr>
              <a:t>14 MeV</a:t>
            </a:r>
            <a:endParaRPr lang="ru-RU" dirty="0" smtClean="0">
              <a:sym typeface="Symbol"/>
            </a:endParaRPr>
          </a:p>
          <a:p>
            <a:pPr marL="0" indent="0">
              <a:buNone/>
            </a:pPr>
            <a:r>
              <a:rPr lang="ru-RU" sz="2800" dirty="0" smtClean="0">
                <a:sym typeface="Symbol"/>
              </a:rPr>
              <a:t>1951 г. </a:t>
            </a:r>
            <a:r>
              <a:rPr lang="ru-RU" sz="2800" dirty="0" err="1" smtClean="0"/>
              <a:t>В.А.Цукерман</a:t>
            </a:r>
            <a:r>
              <a:rPr lang="ru-RU" sz="2800" dirty="0" smtClean="0"/>
              <a:t>, </a:t>
            </a:r>
            <a:r>
              <a:rPr lang="ru-RU" sz="2800" dirty="0" err="1" smtClean="0"/>
              <a:t>А.А.Бриш</a:t>
            </a:r>
            <a:r>
              <a:rPr lang="ru-RU" sz="2800" dirty="0" smtClean="0"/>
              <a:t> </a:t>
            </a:r>
            <a:endParaRPr lang="en-US" sz="2800" dirty="0" smtClean="0">
              <a:sym typeface="Symbol"/>
            </a:endParaRPr>
          </a:p>
          <a:p>
            <a:pPr marL="0" indent="0">
              <a:buNone/>
            </a:pPr>
            <a:endParaRPr lang="ru-RU" sz="2800" dirty="0" smtClean="0">
              <a:sym typeface="Symbo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33056"/>
            <a:ext cx="3312368" cy="281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53902"/>
            <a:ext cx="3312368" cy="287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435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116632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Нейтронная трубка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43" y="980728"/>
            <a:ext cx="8616957" cy="323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811012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Схематическое изображение газонаполненной нейтронной трубки.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1- </a:t>
            </a:r>
            <a:r>
              <a:rPr lang="ru-RU" sz="2400" i="1" dirty="0"/>
              <a:t>Металлический баллон. 2- Керамический баллон. 3 – </a:t>
            </a:r>
            <a:r>
              <a:rPr lang="ru-RU" sz="2400" i="1" dirty="0" err="1"/>
              <a:t>Электровводы</a:t>
            </a:r>
            <a:r>
              <a:rPr lang="ru-RU" sz="2400" i="1" dirty="0"/>
              <a:t>. 4 – Нить накаливания. 5 – Хранилище газа. 6 – Торцевой катод. 7 – Анод. 8 – Катод. 9 – Фокусирующий электрод. 10 – Ускоряющий электрод. 11 – Мишень. 12 – Резистор смещения. 13 – Магнит.</a:t>
            </a:r>
          </a:p>
          <a:p>
            <a:r>
              <a:rPr lang="ru-RU" sz="2400" dirty="0"/>
              <a:t>В состоянии хранения давление внутри </a:t>
            </a:r>
            <a:r>
              <a:rPr lang="ru-RU" sz="2400" dirty="0" smtClean="0"/>
              <a:t>10</a:t>
            </a:r>
            <a:r>
              <a:rPr lang="ru-RU" sz="2400" baseline="30000" dirty="0" smtClean="0"/>
              <a:t>-7 </a:t>
            </a:r>
            <a:r>
              <a:rPr lang="ru-RU" sz="2400" dirty="0" err="1" smtClean="0"/>
              <a:t>мм.рт.ст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3823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92" y="620688"/>
            <a:ext cx="8712968" cy="326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816" y="4005064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Через нить накаливания пропускают ток (6в, 300мА).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результате разогрева </a:t>
            </a:r>
            <a:r>
              <a:rPr lang="ru-RU" sz="2400" dirty="0" err="1" smtClean="0"/>
              <a:t>гидрит</a:t>
            </a:r>
            <a:r>
              <a:rPr lang="ru-RU" sz="2400" dirty="0" smtClean="0"/>
              <a:t> </a:t>
            </a:r>
            <a:r>
              <a:rPr lang="ru-RU" sz="2400" dirty="0" err="1" smtClean="0"/>
              <a:t>Ti</a:t>
            </a:r>
            <a:r>
              <a:rPr lang="ru-RU" sz="2400" dirty="0" smtClean="0"/>
              <a:t> </a:t>
            </a:r>
            <a:r>
              <a:rPr lang="ru-RU" sz="2400" dirty="0"/>
              <a:t>начинает отдавать содержащейся в нем газ (50% - D, 50% - T). Давление в трубке поднимается до </a:t>
            </a:r>
            <a:r>
              <a:rPr lang="ru-RU" sz="2400" dirty="0" smtClean="0"/>
              <a:t>10</a:t>
            </a:r>
            <a:r>
              <a:rPr lang="ru-RU" sz="2400" baseline="30000" dirty="0" smtClean="0"/>
              <a:t>-2</a:t>
            </a:r>
            <a:r>
              <a:rPr lang="ru-RU" sz="2400" dirty="0" smtClean="0"/>
              <a:t> </a:t>
            </a:r>
            <a:r>
              <a:rPr lang="ru-RU" sz="2400" dirty="0" err="1" smtClean="0"/>
              <a:t>мм.рт.ст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Ионы </a:t>
            </a:r>
            <a:r>
              <a:rPr lang="ru-RU" sz="2400" b="1" dirty="0">
                <a:solidFill>
                  <a:srgbClr val="C00000"/>
                </a:solidFill>
              </a:rPr>
              <a:t>D+T наполняют трубку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3399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4" y="482400"/>
            <a:ext cx="8932440" cy="334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573016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На анод </a:t>
            </a:r>
            <a:r>
              <a:rPr lang="ru-RU" sz="2400" dirty="0" err="1"/>
              <a:t>подается</a:t>
            </a:r>
            <a:r>
              <a:rPr lang="ru-RU" sz="2400" dirty="0"/>
              <a:t> импульс положительного относительно корпуса напряжения 2кВ. Разница напряжений между торцевым катодом и анодом вырывает электроны к аноду. Магнитное поле позволяет двигаться электронам только в </a:t>
            </a:r>
            <a:r>
              <a:rPr lang="ru-RU" sz="2400" dirty="0" err="1"/>
              <a:t>субпродольном</a:t>
            </a:r>
            <a:r>
              <a:rPr lang="ru-RU" sz="2400" dirty="0"/>
              <a:t> направлении. Катоды отрицательным потенциалом относительно анода запирают движение электронов внутри анода – «электронная ловушка»</a:t>
            </a:r>
          </a:p>
        </p:txBody>
      </p:sp>
    </p:spTree>
    <p:extLst>
      <p:ext uri="{BB962C8B-B14F-4D97-AF65-F5344CB8AC3E}">
        <p14:creationId xmlns:p14="http://schemas.microsoft.com/office/powerpoint/2010/main" val="3114987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4" y="404664"/>
            <a:ext cx="902876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3140968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Электроны в «электронной ловушке» ионизируют газ (D+T). На мишень прикладывается относительно корпуса отрицательное напряжение -100кВ. Часть ионизированных атомов газа через отверстие в катоде ускоряется и попадает на мишень. Начинается реакция D+T=</a:t>
            </a:r>
            <a:r>
              <a:rPr lang="ru-RU" sz="2400" dirty="0" err="1"/>
              <a:t>He+n</a:t>
            </a:r>
            <a:r>
              <a:rPr lang="ru-RU" sz="2400" dirty="0"/>
              <a:t> -- трубка начинает излучать нейтроны.</a:t>
            </a:r>
          </a:p>
        </p:txBody>
      </p:sp>
    </p:spTree>
    <p:extLst>
      <p:ext uri="{BB962C8B-B14F-4D97-AF65-F5344CB8AC3E}">
        <p14:creationId xmlns:p14="http://schemas.microsoft.com/office/powerpoint/2010/main" val="2379985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Схема нейтронного генератора</a:t>
            </a:r>
            <a:endParaRPr lang="ru-RU" sz="4000" b="1" dirty="0">
              <a:solidFill>
                <a:schemeClr val="tx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39889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4293096"/>
            <a:ext cx="59046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Ускоритель типа </a:t>
            </a:r>
            <a:r>
              <a:rPr lang="ru-RU" sz="2800" dirty="0" err="1" smtClean="0"/>
              <a:t>Кокрофта-Уолтона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en-US" sz="2800" dirty="0">
                <a:sym typeface="Symbol"/>
              </a:rPr>
              <a:t>Target - TiT</a:t>
            </a:r>
            <a:r>
              <a:rPr lang="en-US" sz="2800" baseline="-25000" dirty="0">
                <a:sym typeface="Symbol"/>
              </a:rPr>
              <a:t>1.5-1.8</a:t>
            </a:r>
            <a:r>
              <a:rPr lang="en-US" sz="2800" dirty="0">
                <a:sym typeface="Symbol"/>
              </a:rPr>
              <a:t> </a:t>
            </a:r>
            <a:endParaRPr lang="en-US" sz="2800" dirty="0"/>
          </a:p>
          <a:p>
            <a:endParaRPr 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004964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441</Words>
  <Application>Microsoft Office PowerPoint</Application>
  <PresentationFormat>Экран (4:3)</PresentationFormat>
  <Paragraphs>90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КОМПАКТНЫЕ ИСТОЧНИКИ НЕЙТРОНОВ: DARIA vs NG</vt:lpstr>
      <vt:lpstr>Презентация PowerPoint</vt:lpstr>
      <vt:lpstr>Компактные источники нейтронов</vt:lpstr>
      <vt:lpstr>Physical Backgrounds</vt:lpstr>
      <vt:lpstr>Нейтронная трубка</vt:lpstr>
      <vt:lpstr>Презентация PowerPoint</vt:lpstr>
      <vt:lpstr>Презентация PowerPoint</vt:lpstr>
      <vt:lpstr>Презентация PowerPoint</vt:lpstr>
      <vt:lpstr>Схема нейтронного генератора</vt:lpstr>
      <vt:lpstr>Анализ на основе пороговых реакций с нейтронами</vt:lpstr>
      <vt:lpstr>14N + n → 15N* → 15N + γ (10.8 МэВ)</vt:lpstr>
      <vt:lpstr>Регистрация мгновенного гамма-излучения</vt:lpstr>
      <vt:lpstr>РАТЭК УВП-1103</vt:lpstr>
      <vt:lpstr>Результат</vt:lpstr>
      <vt:lpstr> ВНИИЭФА “NG-150”</vt:lpstr>
      <vt:lpstr>Измерение энергии ядер отдачи при рассеянии быстрых нейтронов </vt:lpstr>
      <vt:lpstr>Схема измерения </vt:lpstr>
      <vt:lpstr>Нейтронный генератор в ПИЯФ</vt:lpstr>
      <vt:lpstr>Standard LANSAR models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DARIA vs Neutron Genrator</dc:title>
  <dc:creator>И.А.Митропольский</dc:creator>
  <cp:lastModifiedBy>Митропольский</cp:lastModifiedBy>
  <cp:revision>37</cp:revision>
  <dcterms:created xsi:type="dcterms:W3CDTF">2022-10-22T10:03:01Z</dcterms:created>
  <dcterms:modified xsi:type="dcterms:W3CDTF">2024-02-26T18:21:33Z</dcterms:modified>
</cp:coreProperties>
</file>