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</p:sldMasterIdLst>
  <p:notesMasterIdLst>
    <p:notesMasterId r:id="rId37"/>
  </p:notesMasterIdLst>
  <p:sldIdLst>
    <p:sldId id="318" r:id="rId2"/>
    <p:sldId id="430" r:id="rId3"/>
    <p:sldId id="495" r:id="rId4"/>
    <p:sldId id="486" r:id="rId5"/>
    <p:sldId id="403" r:id="rId6"/>
    <p:sldId id="470" r:id="rId7"/>
    <p:sldId id="487" r:id="rId8"/>
    <p:sldId id="485" r:id="rId9"/>
    <p:sldId id="466" r:id="rId10"/>
    <p:sldId id="467" r:id="rId11"/>
    <p:sldId id="482" r:id="rId12"/>
    <p:sldId id="483" r:id="rId13"/>
    <p:sldId id="494" r:id="rId14"/>
    <p:sldId id="498" r:id="rId15"/>
    <p:sldId id="441" r:id="rId16"/>
    <p:sldId id="468" r:id="rId17"/>
    <p:sldId id="473" r:id="rId18"/>
    <p:sldId id="488" r:id="rId19"/>
    <p:sldId id="490" r:id="rId20"/>
    <p:sldId id="491" r:id="rId21"/>
    <p:sldId id="469" r:id="rId22"/>
    <p:sldId id="492" r:id="rId23"/>
    <p:sldId id="471" r:id="rId24"/>
    <p:sldId id="472" r:id="rId25"/>
    <p:sldId id="474" r:id="rId26"/>
    <p:sldId id="475" r:id="rId27"/>
    <p:sldId id="476" r:id="rId28"/>
    <p:sldId id="477" r:id="rId29"/>
    <p:sldId id="478" r:id="rId30"/>
    <p:sldId id="496" r:id="rId31"/>
    <p:sldId id="497" r:id="rId32"/>
    <p:sldId id="481" r:id="rId33"/>
    <p:sldId id="480" r:id="rId34"/>
    <p:sldId id="479" r:id="rId35"/>
    <p:sldId id="493" r:id="rId36"/>
  </p:sldIdLst>
  <p:sldSz cx="9144000" cy="6858000" type="screen4x3"/>
  <p:notesSz cx="7099300" cy="102346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ck NPT" initials="NN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1807F9"/>
    <a:srgbClr val="FFFF66"/>
    <a:srgbClr val="00FFFF"/>
    <a:srgbClr val="005DA2"/>
    <a:srgbClr val="8FE2FF"/>
    <a:srgbClr val="FF3399"/>
    <a:srgbClr val="0076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856" autoAdjust="0"/>
    <p:restoredTop sz="94629" autoAdjust="0"/>
  </p:normalViewPr>
  <p:slideViewPr>
    <p:cSldViewPr>
      <p:cViewPr varScale="1">
        <p:scale>
          <a:sx n="110" d="100"/>
          <a:sy n="110" d="100"/>
        </p:scale>
        <p:origin x="114" y="16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83487C9D-C28A-4618-9167-75B8BB6AAF01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8E8F42FA-DCC9-4920-A471-BA441D55FE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579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DE76F5-A6CC-4B24-94C7-07982D87B9C0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4289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DE76F5-A6CC-4B24-94C7-07982D87B9C0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32216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DE76F5-A6CC-4B24-94C7-07982D87B9C0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42227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DE76F5-A6CC-4B24-94C7-07982D87B9C0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2970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DE76F5-A6CC-4B24-94C7-07982D87B9C0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721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73056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74031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85895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34655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тки 1">
            <a:extLst>
              <a:ext uri="{FF2B5EF4-FFF2-40B4-BE49-F238E27FC236}">
                <a16:creationId xmlns:a16="http://schemas.microsoft.com/office/drawing/2014/main" id="{C6691544-CC9A-46C4-BD4B-7E5192DBBB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29128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31280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DE76F5-A6CC-4B24-94C7-07982D87B9C0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15881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9545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11858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8584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тки 1">
            <a:extLst>
              <a:ext uri="{FF2B5EF4-FFF2-40B4-BE49-F238E27FC236}">
                <a16:creationId xmlns:a16="http://schemas.microsoft.com/office/drawing/2014/main" id="{DF0A85BB-80D7-47B5-AAF2-2FBAFCEE4D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25733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398222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979463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439696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854882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496173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тки 1">
            <a:extLst>
              <a:ext uri="{FF2B5EF4-FFF2-40B4-BE49-F238E27FC236}">
                <a16:creationId xmlns:a16="http://schemas.microsoft.com/office/drawing/2014/main" id="{4F5CBD2E-2E48-417A-A149-F2D66DCFF3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92649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DE76F5-A6CC-4B24-94C7-07982D87B9C0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31523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609729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425153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976985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934612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042779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46353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38723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тки 1">
            <a:extLst>
              <a:ext uri="{FF2B5EF4-FFF2-40B4-BE49-F238E27FC236}">
                <a16:creationId xmlns:a16="http://schemas.microsoft.com/office/drawing/2014/main" id="{F5A003EB-D827-4D3E-8E26-78014D1115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0661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18362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28656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тки 1">
            <a:extLst>
              <a:ext uri="{FF2B5EF4-FFF2-40B4-BE49-F238E27FC236}">
                <a16:creationId xmlns:a16="http://schemas.microsoft.com/office/drawing/2014/main" id="{F5A003EB-D827-4D3E-8E26-78014D1115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26257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DE76F5-A6CC-4B24-94C7-07982D87B9C0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4259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17 апреля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Семинар ПИЯФ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88091-FFDB-409F-BB89-D26587CE3B9B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5851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17 апреля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Семинар ПИЯФ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88091-FFDB-409F-BB89-D26587CE3B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7688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17 апреля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Семинар ПИЯФ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88091-FFDB-409F-BB89-D26587CE3B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1454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17 апреля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Семинар ПИЯФ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88091-FFDB-409F-BB89-D26587CE3B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3635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17 апреля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Семинар ПИЯФ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88091-FFDB-409F-BB89-D26587CE3B9B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9915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17 апреля 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Семинар ПИЯФ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88091-FFDB-409F-BB89-D26587CE3B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3379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17 апреля 2019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Семинар ПИЯФ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88091-FFDB-409F-BB89-D26587CE3B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0598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17 апреля 2019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Семинар ПИЯФ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88091-FFDB-409F-BB89-D26587CE3B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8740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17 апреля 2019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ru-RU" dirty="0"/>
              <a:t>Семинар ПИЯФ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88091-FFDB-409F-BB89-D26587CE3B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0516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/>
              <a:t>17 апреля 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dirty="0"/>
              <a:t>Семинар ПИЯФ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6D88091-FFDB-409F-BB89-D26587CE3B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6259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17 апреля 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Семинар ПИЯФ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88091-FFDB-409F-BB89-D26587CE3B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6226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r>
              <a:rPr lang="ru-RU"/>
              <a:t>17 апреля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ru-RU" dirty="0"/>
              <a:t>Семинар ПИЯФ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6D88091-FFDB-409F-BB89-D26587CE3B9B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5381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sciencedirect.com/science/article/abs/pii/S0375947423002117?via%3Dihub" TargetMode="External"/><Relationship Id="rId5" Type="http://schemas.openxmlformats.org/officeDocument/2006/relationships/hyperlink" Target="https://journals.aps.org/prd/abstract/10.1103/PhysRevD.106.054003" TargetMode="Externa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0.png"/><Relationship Id="rId3" Type="http://schemas.openxmlformats.org/officeDocument/2006/relationships/image" Target="../media/image41.png"/><Relationship Id="rId7" Type="http://schemas.openxmlformats.org/officeDocument/2006/relationships/image" Target="../media/image38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2.png"/><Relationship Id="rId5" Type="http://schemas.openxmlformats.org/officeDocument/2006/relationships/image" Target="../media/image160.png"/><Relationship Id="rId4" Type="http://schemas.openxmlformats.org/officeDocument/2006/relationships/image" Target="../media/image15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0.png"/><Relationship Id="rId3" Type="http://schemas.openxmlformats.org/officeDocument/2006/relationships/image" Target="../media/image180.png"/><Relationship Id="rId7" Type="http://schemas.openxmlformats.org/officeDocument/2006/relationships/image" Target="../media/image2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0.png"/><Relationship Id="rId4" Type="http://schemas.openxmlformats.org/officeDocument/2006/relationships/image" Target="../media/image17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37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0.png"/><Relationship Id="rId5" Type="http://schemas.openxmlformats.org/officeDocument/2006/relationships/image" Target="../media/image350.png"/><Relationship Id="rId4" Type="http://schemas.openxmlformats.org/officeDocument/2006/relationships/image" Target="../media/image3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epj-conferences.org/articles/epjconf/pdf/2012/09/epjconf_ncsc2_00008.pdf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0.png"/><Relationship Id="rId7" Type="http://schemas.openxmlformats.org/officeDocument/2006/relationships/image" Target="../media/image51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1.png"/><Relationship Id="rId5" Type="http://schemas.openxmlformats.org/officeDocument/2006/relationships/image" Target="../media/image490.png"/><Relationship Id="rId4" Type="http://schemas.openxmlformats.org/officeDocument/2006/relationships/hyperlink" Target="https://inspirehep.net/files/1f529306a10adc4b718f6d15fc7a0880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link.springer.com/article/10.1140/epjc/s10052-023-11436-8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svg"/><Relationship Id="rId5" Type="http://schemas.openxmlformats.org/officeDocument/2006/relationships/image" Target="../media/image58.png"/><Relationship Id="rId4" Type="http://schemas.openxmlformats.org/officeDocument/2006/relationships/hyperlink" Target="http://hermes.ihep.su:8001/compas/kuyanov/predictor/CS/Models/index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inspirehep.net/files/c1cfda43a079ffa95608fdea0e48f1c5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0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8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2.png"/><Relationship Id="rId10" Type="http://schemas.openxmlformats.org/officeDocument/2006/relationships/image" Target="../media/image29.png"/><Relationship Id="rId4" Type="http://schemas.openxmlformats.org/officeDocument/2006/relationships/image" Target="../media/image19.png"/><Relationship Id="rId9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0.png"/><Relationship Id="rId4" Type="http://schemas.openxmlformats.org/officeDocument/2006/relationships/hyperlink" Target="https://www.hepdata.net/record/ins2122408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9000">
              <a:schemeClr val="accent1">
                <a:lumMod val="5000"/>
                <a:lumOff val="95000"/>
                <a:alpha val="74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2159730" y="3105996"/>
            <a:ext cx="4680521" cy="276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Петров</a:t>
            </a:r>
            <a:r>
              <a:rPr lang="en-US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Н.П.Ткаченко</a:t>
            </a:r>
            <a:endParaRPr lang="en-US" sz="20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00" b="1" dirty="0">
              <a:solidFill>
                <a:srgbClr val="0070C0"/>
              </a:solidFill>
              <a:latin typeface="Comic Sans MS" panose="030F0702030302020204" pitchFamily="66" charset="0"/>
              <a:ea typeface="Times New Roman" pitchFamily="18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00" b="1" dirty="0">
              <a:solidFill>
                <a:srgbClr val="0070C0"/>
              </a:solidFill>
              <a:latin typeface="Comic Sans MS" panose="030F0702030302020204" pitchFamily="66" charset="0"/>
              <a:ea typeface="Times New Roman" pitchFamily="18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00" b="1" dirty="0">
              <a:solidFill>
                <a:srgbClr val="0070C0"/>
              </a:solidFill>
              <a:latin typeface="Comic Sans MS" panose="030F0702030302020204" pitchFamily="66" charset="0"/>
              <a:ea typeface="Times New Roman" pitchFamily="18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00" b="1" dirty="0">
              <a:solidFill>
                <a:srgbClr val="0070C0"/>
              </a:solidFill>
              <a:latin typeface="Comic Sans MS" panose="030F0702030302020204" pitchFamily="66" charset="0"/>
              <a:ea typeface="Times New Roman" pitchFamily="18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b="1" dirty="0">
              <a:solidFill>
                <a:srgbClr val="FFFF00"/>
              </a:solidFill>
              <a:latin typeface="Comic Sans MS" panose="030F0702030302020204" pitchFamily="66" charset="0"/>
              <a:ea typeface="Times New Roman" pitchFamily="18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600" dirty="0">
              <a:latin typeface="Arial" pitchFamily="34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ИФВЭ</a:t>
            </a:r>
            <a:r>
              <a:rPr lang="en-US" sz="24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им. А.А. Логунова, Протвино</a:t>
            </a:r>
            <a:endParaRPr lang="en-US" sz="2400" b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218114" name="Picture 2" descr="&amp;Scy;&amp;tcy;&amp;acy;&amp;rcy;&amp;tcy;&amp;ocy;&amp;vcy;&amp;acy;&amp;yacy; &amp;scy;&amp;tcy;&amp;rcy;&amp;acy;&amp;ncy;&amp;icy;&amp;tscy;&amp;a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276" y="188643"/>
            <a:ext cx="1224135" cy="1224135"/>
          </a:xfrm>
          <a:prstGeom prst="roundRect">
            <a:avLst/>
          </a:prstGeom>
          <a:noFill/>
        </p:spPr>
      </p:pic>
      <p:grpSp>
        <p:nvGrpSpPr>
          <p:cNvPr id="2" name="Группа 12"/>
          <p:cNvGrpSpPr/>
          <p:nvPr/>
        </p:nvGrpSpPr>
        <p:grpSpPr>
          <a:xfrm>
            <a:off x="395536" y="188640"/>
            <a:ext cx="1224136" cy="1728192"/>
            <a:chOff x="323528" y="-72008"/>
            <a:chExt cx="1152128" cy="1440160"/>
          </a:xfrm>
        </p:grpSpPr>
        <p:pic>
          <p:nvPicPr>
            <p:cNvPr id="7" name="Рисунок 6" descr="img6089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3528" y="-72008"/>
              <a:ext cx="1152128" cy="144016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395536" y="0"/>
              <a:ext cx="1008112" cy="5216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ru-RU" sz="2400" b="1">
                  <a:solidFill>
                    <a:srgbClr val="FF0000"/>
                  </a:solidFill>
                </a:rPr>
                <a:t>Н  И  Ц</a:t>
              </a:r>
            </a:p>
            <a:p>
              <a:pPr algn="ctr">
                <a:lnSpc>
                  <a:spcPct val="70000"/>
                </a:lnSpc>
              </a:pPr>
              <a:r>
                <a:rPr lang="ru-RU" sz="2400" b="1">
                  <a:solidFill>
                    <a:srgbClr val="FF0000"/>
                  </a:solidFill>
                </a:rPr>
                <a:t>К  И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843808" y="167258"/>
            <a:ext cx="331236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5DA2"/>
                </a:solidFill>
                <a:latin typeface="Arial Black" pitchFamily="34" charset="0"/>
              </a:rPr>
              <a:t>Семинар ПИЯФ</a:t>
            </a:r>
            <a:endParaRPr lang="en-US" sz="2800" b="1" dirty="0">
              <a:solidFill>
                <a:srgbClr val="005DA2"/>
              </a:solidFill>
              <a:latin typeface="Arial Black" pitchFamily="34" charset="0"/>
            </a:endParaRPr>
          </a:p>
          <a:p>
            <a:pPr algn="ctr"/>
            <a:r>
              <a:rPr lang="ru-RU" sz="2400" b="1" dirty="0">
                <a:solidFill>
                  <a:srgbClr val="005DA2"/>
                </a:solidFill>
                <a:latin typeface="Arial Black" pitchFamily="34" charset="0"/>
              </a:rPr>
              <a:t>февраль</a:t>
            </a:r>
            <a:r>
              <a:rPr lang="en-US" sz="2400" b="1" dirty="0">
                <a:solidFill>
                  <a:srgbClr val="005DA2"/>
                </a:solidFill>
                <a:latin typeface="Arial Black" pitchFamily="34" charset="0"/>
              </a:rPr>
              <a:t> 20</a:t>
            </a:r>
            <a:r>
              <a:rPr lang="ru-RU" sz="2400" b="1" dirty="0">
                <a:solidFill>
                  <a:srgbClr val="005DA2"/>
                </a:solidFill>
                <a:latin typeface="Arial Black" pitchFamily="34" charset="0"/>
              </a:rPr>
              <a:t>24</a:t>
            </a:r>
            <a:endParaRPr lang="ru-RU" sz="2400" dirty="0">
              <a:solidFill>
                <a:srgbClr val="005DA2"/>
              </a:solidFill>
              <a:latin typeface="Arial Black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215516" y="1947835"/>
                <a:ext cx="8712968" cy="10862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32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ATLAS &amp; TOTEM:</a:t>
                </a:r>
                <a:r>
                  <a:rPr lang="ru-RU" sz="32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32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𝒔</m:t>
                        </m:r>
                      </m:e>
                    </m:rad>
                    <m:r>
                      <a:rPr lang="en-US" sz="32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2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𝟏𝟑</m:t>
                    </m:r>
                    <m:r>
                      <a:rPr lang="en-US" sz="32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ТэВ.</m:t>
                    </m:r>
                  </m:oMath>
                </a14:m>
                <a:endParaRPr lang="en-US" sz="32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ru-RU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Результаты или полуфабрикаты?</a:t>
                </a:r>
                <a:endPara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516" y="1947835"/>
                <a:ext cx="8712968" cy="1086259"/>
              </a:xfrm>
              <a:prstGeom prst="rect">
                <a:avLst/>
              </a:prstGeom>
              <a:blipFill>
                <a:blip r:embed="rId5"/>
                <a:stretch>
                  <a:fillRect t="-6742" b="-1741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Дата 2">
            <a:extLst>
              <a:ext uri="{FF2B5EF4-FFF2-40B4-BE49-F238E27FC236}">
                <a16:creationId xmlns:a16="http://schemas.microsoft.com/office/drawing/2014/main" id="{71075E64-D220-4E68-8EB7-424EA2354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февраль  2024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E66FE6D-C546-4766-B967-1CFA937FC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Семинар ПИЯФ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4DDFCFC-1165-4317-9782-5ED118A3A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88091-FFDB-409F-BB89-D26587CE3B9B}" type="slidenum">
              <a:rPr lang="ru-RU" smtClean="0"/>
              <a:pPr/>
              <a:t>1</a:t>
            </a:fld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5FC8A2D-2699-4293-96A8-CF1A1B1F91A0}"/>
              </a:ext>
            </a:extLst>
          </p:cNvPr>
          <p:cNvSpPr/>
          <p:nvPr/>
        </p:nvSpPr>
        <p:spPr>
          <a:xfrm>
            <a:off x="3347864" y="3892541"/>
            <a:ext cx="208051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COMPETE</a:t>
            </a:r>
            <a:endParaRPr lang="ru-RU" sz="32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8" name="Picture 2" descr="Рисунок1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39750" y="4636651"/>
            <a:ext cx="4320480" cy="380887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CB71120-E706-4946-B36B-46345FA62A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8856" y="6606280"/>
            <a:ext cx="2133600" cy="250106"/>
          </a:xfrm>
        </p:spPr>
        <p:txBody>
          <a:bodyPr/>
          <a:lstStyle/>
          <a:p>
            <a:r>
              <a:rPr lang="ru-RU" dirty="0"/>
              <a:t>февраль  2024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CCFA374-4BCF-406D-A2CA-88707018D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05200" y="6580648"/>
            <a:ext cx="2133600" cy="250106"/>
          </a:xfrm>
        </p:spPr>
        <p:txBody>
          <a:bodyPr/>
          <a:lstStyle/>
          <a:p>
            <a:r>
              <a:rPr lang="ru-RU" dirty="0"/>
              <a:t>Семинар ПИЯФ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3E4395B-6218-442C-937E-79348682B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16416" y="6491263"/>
            <a:ext cx="549424" cy="365125"/>
          </a:xfrm>
        </p:spPr>
        <p:txBody>
          <a:bodyPr/>
          <a:lstStyle/>
          <a:p>
            <a:fld id="{76D88091-FFDB-409F-BB89-D26587CE3B9B}" type="slidenum">
              <a:rPr lang="ru-RU" smtClean="0"/>
              <a:pPr/>
              <a:t>10</a:t>
            </a:fld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3DEA42E-8E9C-42EF-8C5F-03B1CD1432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605"/>
            <a:ext cx="9144000" cy="6165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9377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CB71120-E706-4946-B36B-46345FA62A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8856" y="6606280"/>
            <a:ext cx="2133600" cy="250106"/>
          </a:xfrm>
        </p:spPr>
        <p:txBody>
          <a:bodyPr/>
          <a:lstStyle/>
          <a:p>
            <a:r>
              <a:rPr lang="ru-RU" dirty="0"/>
              <a:t>18 мая  202</a:t>
            </a:r>
            <a:r>
              <a:rPr lang="en-US" dirty="0"/>
              <a:t>3</a:t>
            </a:r>
            <a:endParaRPr lang="ru-RU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CCFA374-4BCF-406D-A2CA-88707018D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05200" y="6580648"/>
            <a:ext cx="2133600" cy="250106"/>
          </a:xfrm>
        </p:spPr>
        <p:txBody>
          <a:bodyPr/>
          <a:lstStyle/>
          <a:p>
            <a:r>
              <a:rPr lang="ru-RU" dirty="0"/>
              <a:t>Семинар ПИЯФ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3E4395B-6218-442C-937E-79348682B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16416" y="6491263"/>
            <a:ext cx="549424" cy="365125"/>
          </a:xfrm>
        </p:spPr>
        <p:txBody>
          <a:bodyPr/>
          <a:lstStyle/>
          <a:p>
            <a:fld id="{76D88091-FFDB-409F-BB89-D26587CE3B9B}" type="slidenum">
              <a:rPr lang="ru-RU" smtClean="0"/>
              <a:pPr/>
              <a:t>11</a:t>
            </a:fld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CB9D348-0CFB-489C-AB11-134CCA629A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16632"/>
            <a:ext cx="7712330" cy="6110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140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CB71120-E706-4946-B36B-46345FA62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18 мая  202</a:t>
            </a:r>
            <a:r>
              <a:rPr lang="en-US" dirty="0"/>
              <a:t>3</a:t>
            </a:r>
            <a:endParaRPr lang="ru-RU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CCFA374-4BCF-406D-A2CA-88707018D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Семинар ПИЯФ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3E4395B-6218-442C-937E-79348682B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88091-FFDB-409F-BB89-D26587CE3B9B}" type="slidenum">
              <a:rPr lang="ru-RU" smtClean="0"/>
              <a:pPr/>
              <a:t>12</a:t>
            </a:fld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40114E5-DDE8-4DB0-BF96-CAC7107594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12" y="188640"/>
            <a:ext cx="8473752" cy="5932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2421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CB71120-E706-4946-B36B-46345FA62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февраль  2024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CCFA374-4BCF-406D-A2CA-88707018D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Семинар ПИЯФ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3E4395B-6218-442C-937E-79348682B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88091-FFDB-409F-BB89-D26587CE3B9B}" type="slidenum">
              <a:rPr lang="ru-RU" smtClean="0"/>
              <a:pPr/>
              <a:t>13</a:t>
            </a:fld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28ED08A-2EFA-4D2B-9E19-1F8FAC6B75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53015"/>
            <a:ext cx="5666476" cy="237626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5F7DD38-A05D-4A3A-93AC-123F9F1C3F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940556"/>
            <a:ext cx="5666476" cy="291933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0FB33D2-8DA2-4339-9374-01628F217AF4}"/>
              </a:ext>
            </a:extLst>
          </p:cNvPr>
          <p:cNvSpPr txBox="1"/>
          <p:nvPr/>
        </p:nvSpPr>
        <p:spPr>
          <a:xfrm>
            <a:off x="1496595" y="2445878"/>
            <a:ext cx="691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hlinkClick r:id="rId5"/>
              </a:rPr>
              <a:t>https://journals.aps.org/prd/abstract/10.1103/PhysRevD.106.054003</a:t>
            </a:r>
            <a:endParaRPr lang="ru-RU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1A1254B-A81D-4F36-BFBD-74B4815BD693}"/>
              </a:ext>
            </a:extLst>
          </p:cNvPr>
          <p:cNvSpPr txBox="1"/>
          <p:nvPr/>
        </p:nvSpPr>
        <p:spPr>
          <a:xfrm>
            <a:off x="197768" y="5859887"/>
            <a:ext cx="8748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hlinkClick r:id="rId6"/>
              </a:rPr>
              <a:t>https://www.sciencedirect.com/science/article/abs/pii/S0375947423002117?via%3Dihub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9922581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249D31C-DC14-4237-9EF7-EA867297D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февраль  2024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ADB5BD2-6FE7-4B3B-9937-64C00EF35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Семинар ПИЯФ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3C3F320-245B-43AC-B1DF-7992FDC70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88091-FFDB-409F-BB89-D26587CE3B9B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6C0FE3-71B2-4C98-819E-6A96B3B22C58}"/>
              </a:ext>
            </a:extLst>
          </p:cNvPr>
          <p:cNvSpPr txBox="1"/>
          <p:nvPr/>
        </p:nvSpPr>
        <p:spPr>
          <a:xfrm>
            <a:off x="16310" y="-2344"/>
            <a:ext cx="31875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8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Georgia" panose="02040502050405020303" pitchFamily="18" charset="0"/>
              </a:rPr>
              <a:t>Полная амплитуда рассеяния</a:t>
            </a:r>
            <a:r>
              <a:rPr lang="en-US" sz="18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Georgia" panose="02040502050405020303" pitchFamily="18" charset="0"/>
              </a:rPr>
              <a:t>:</a:t>
            </a:r>
            <a:endParaRPr lang="ru-RU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A605FB9-593B-4AA5-9BBC-84DD73555E3D}"/>
                  </a:ext>
                </a:extLst>
              </p:cNvPr>
              <p:cNvSpPr txBox="1"/>
              <p:nvPr/>
            </p:nvSpPr>
            <p:spPr>
              <a:xfrm>
                <a:off x="1259633" y="402550"/>
                <a:ext cx="6336704" cy="599010"/>
              </a:xfrm>
              <a:prstGeom prst="rect">
                <a:avLst/>
              </a:prstGeom>
              <a:noFill/>
              <a:ln w="31750">
                <a:solidFill>
                  <a:srgbClr val="FFFF00"/>
                </a:solidFill>
              </a:ln>
            </p:spPr>
            <p:txBody>
              <a:bodyPr wrap="square">
                <a:spAutoFit/>
              </a:bodyPr>
              <a:lstStyle/>
              <a:p>
                <a:pPr algn="just">
                  <a:tabLst>
                    <a:tab pos="328295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22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Georgia" panose="02040502050405020303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Georgia" panose="02040502050405020303" pitchFamily="18" charset="0"/>
                          </a:rPr>
                          <m:t>𝑇</m:t>
                        </m:r>
                      </m:e>
                      <m:sub>
                        <m:r>
                          <a:rPr lang="ru-RU" sz="22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Georgia" panose="02040502050405020303" pitchFamily="18" charset="0"/>
                          </a:rPr>
                          <m:t>𝐶</m:t>
                        </m:r>
                        <m:r>
                          <a:rPr lang="ru-RU" sz="22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Georgia" panose="02040502050405020303" pitchFamily="18" charset="0"/>
                          </a:rPr>
                          <m:t>+</m:t>
                        </m:r>
                        <m:r>
                          <a:rPr lang="ru-RU" sz="22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Georgia" panose="02040502050405020303" pitchFamily="18" charset="0"/>
                          </a:rPr>
                          <m:t>𝑁</m:t>
                        </m:r>
                      </m:sub>
                    </m:sSub>
                    <m:r>
                      <a:rPr lang="ru-RU" sz="2200" i="1">
                        <a:solidFill>
                          <a:srgbClr val="FFFF00"/>
                        </a:solidFill>
                        <a:effectLst/>
                        <a:latin typeface="Cambria Math" panose="02040503050406030204" pitchFamily="18" charset="0"/>
                        <a:ea typeface="Georgia" panose="02040502050405020303" pitchFamily="18" charset="0"/>
                      </a:rPr>
                      <m:t>=</m:t>
                    </m:r>
                    <m:r>
                      <a:rPr lang="en-US" sz="2200" b="0" i="1" smtClean="0">
                        <a:solidFill>
                          <a:srgbClr val="FFFF00"/>
                        </a:solidFill>
                        <a:effectLst/>
                        <a:latin typeface="Cambria Math" panose="02040503050406030204" pitchFamily="18" charset="0"/>
                        <a:ea typeface="Georgia" panose="02040502050405020303" pitchFamily="18" charset="0"/>
                      </a:rPr>
                      <m:t>−2</m:t>
                    </m:r>
                    <m:r>
                      <a:rPr lang="en-US" sz="2200" b="0" i="1" smtClean="0">
                        <a:solidFill>
                          <a:srgbClr val="FFFF00"/>
                        </a:solidFill>
                        <a:effectLst/>
                        <a:latin typeface="Cambria Math" panose="02040503050406030204" pitchFamily="18" charset="0"/>
                        <a:ea typeface="Georgia" panose="02040502050405020303" pitchFamily="18" charset="0"/>
                      </a:rPr>
                      <m:t>𝑖𝑠</m:t>
                    </m:r>
                    <m:r>
                      <a:rPr lang="en-US" sz="2200" b="0" i="1" smtClean="0">
                        <a:solidFill>
                          <a:srgbClr val="FFFF00"/>
                        </a:solidFill>
                        <a:effectLst/>
                        <a:latin typeface="Cambria Math" panose="02040503050406030204" pitchFamily="18" charset="0"/>
                        <a:ea typeface="Georgia" panose="02040502050405020303" pitchFamily="18" charset="0"/>
                        <a:sym typeface="Symbol" panose="05050102010706020507" pitchFamily="18" charset="2"/>
                      </a:rPr>
                      <m:t></m:t>
                    </m:r>
                    <m:d>
                      <m:dPr>
                        <m:ctrlPr>
                          <a:rPr lang="en-US" sz="2200" b="0" i="1" smtClean="0">
                            <a:solidFill>
                              <a:srgbClr val="FFFF00"/>
                            </a:solidFill>
                            <a:effectLst/>
                            <a:latin typeface="Cambria Math" panose="02040503050406030204" pitchFamily="18" charset="0"/>
                            <a:ea typeface="Georgia" panose="02040502050405020303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200" b="0" i="1" smtClean="0">
                                <a:solidFill>
                                  <a:srgbClr val="FFFF00"/>
                                </a:solidFill>
                                <a:effectLst/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pPr>
                          <m:e>
                            <m:r>
                              <a:rPr lang="en-US" sz="2200" b="0" i="1" smtClean="0">
                                <a:solidFill>
                                  <a:srgbClr val="FFFF00"/>
                                </a:solidFill>
                                <a:effectLst/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𝑞</m:t>
                            </m:r>
                          </m:e>
                          <m:sup>
                            <m:r>
                              <a:rPr lang="en-US" sz="2200" b="0" i="1" smtClean="0">
                                <a:solidFill>
                                  <a:srgbClr val="FFFF00"/>
                                </a:solidFill>
                                <a:effectLst/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200" b="0" i="1" smtClean="0">
                        <a:solidFill>
                          <a:srgbClr val="FFFF00"/>
                        </a:solidFill>
                        <a:effectLst/>
                        <a:latin typeface="Cambria Math" panose="02040503050406030204" pitchFamily="18" charset="0"/>
                        <a:ea typeface="Georgia" panose="02040502050405020303" pitchFamily="18" charset="0"/>
                        <a:sym typeface="Symbol" panose="05050102010706020507" pitchFamily="18" charset="2"/>
                      </a:rPr>
                      <m:t>+</m:t>
                    </m:r>
                    <m:f>
                      <m:fPr>
                        <m:ctrlPr>
                          <a:rPr lang="ru-RU" sz="2200" i="1">
                            <a:solidFill>
                              <a:srgbClr val="FFFF00"/>
                            </a:solidFill>
                            <a:effectLst/>
                            <a:latin typeface="Cambria Math" panose="02040503050406030204" pitchFamily="18" charset="0"/>
                            <a:ea typeface="Georgia" panose="02040502050405020303" pitchFamily="18" charset="0"/>
                          </a:rPr>
                        </m:ctrlPr>
                      </m:fPr>
                      <m:num>
                        <m:r>
                          <a:rPr lang="en-US" sz="2200" i="1" smtClean="0">
                            <a:solidFill>
                              <a:srgbClr val="FFFF00"/>
                            </a:solidFill>
                            <a:effectLst/>
                            <a:latin typeface="Cambria Math" panose="02040503050406030204" pitchFamily="18" charset="0"/>
                            <a:ea typeface="Georgia" panose="02040502050405020303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200" b="0" i="1" smtClean="0">
                            <a:solidFill>
                              <a:srgbClr val="FFFF00"/>
                            </a:solidFill>
                            <a:effectLst/>
                            <a:latin typeface="Cambria Math" panose="02040503050406030204" pitchFamily="18" charset="0"/>
                            <a:ea typeface="Georgia" panose="02040502050405020303" pitchFamily="18" charset="0"/>
                          </a:rPr>
                          <m:t>4</m:t>
                        </m:r>
                        <m:r>
                          <a:rPr lang="ru-RU" sz="2200" i="1">
                            <a:solidFill>
                              <a:srgbClr val="FFFF00"/>
                            </a:solidFill>
                            <a:effectLst/>
                            <a:latin typeface="Cambria Math" panose="02040503050406030204" pitchFamily="18" charset="0"/>
                            <a:ea typeface="Georgia" panose="02040502050405020303" pitchFamily="18" charset="0"/>
                          </a:rPr>
                          <m:t>𝜋</m:t>
                        </m:r>
                      </m:den>
                    </m:f>
                    <m:nary>
                      <m:naryPr>
                        <m:ctrlPr>
                          <a:rPr lang="ru-RU" sz="2200" i="1" smtClean="0">
                            <a:solidFill>
                              <a:srgbClr val="FFFF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200" b="0" i="1" smtClean="0">
                            <a:solidFill>
                              <a:srgbClr val="FFFF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ru-RU" sz="2200" i="1" smtClean="0">
                            <a:solidFill>
                              <a:srgbClr val="FFFF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sz="2200" b="0" i="1" smtClean="0">
                            <a:solidFill>
                              <a:srgbClr val="FFFF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US" sz="2200" b="0" i="1" smtClean="0">
                                <a:solidFill>
                                  <a:srgbClr val="FFFF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en-US" sz="22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2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p>
                                <m:r>
                                  <a:rPr lang="en-US" sz="22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  <m:sup>
                            <m:r>
                              <a:rPr lang="en-US" sz="2200" b="0" i="1" smtClean="0">
                                <a:solidFill>
                                  <a:srgbClr val="FFFF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  <m:r>
                      <a:rPr lang="en-US" sz="22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Georgia" panose="02040502050405020303" pitchFamily="18" charset="0"/>
                        <a:sym typeface="Symbol" panose="05050102010706020507" pitchFamily="18" charset="2"/>
                      </a:rPr>
                      <m:t></m:t>
                    </m:r>
                    <m:d>
                      <m:dPr>
                        <m:ctrlPr>
                          <a:rPr lang="en-US" sz="22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Georgia" panose="02040502050405020303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2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en-US" sz="2200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sSupPr>
                              <m:e>
                                <m:r>
                                  <a:rPr lang="en-US" sz="22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𝑞</m:t>
                                </m:r>
                              </m:e>
                              <m:sup>
                                <m:r>
                                  <a:rPr lang="en-US" sz="2200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′</m:t>
                                </m:r>
                              </m:sup>
                            </m:sSup>
                          </m:e>
                          <m:sup>
                            <m:r>
                              <a:rPr lang="en-US" sz="22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2</m:t>
                            </m:r>
                          </m:sup>
                        </m:sSup>
                      </m:e>
                    </m:d>
                    <m:sSub>
                      <m:sSubPr>
                        <m:ctrlPr>
                          <a:rPr lang="en-US" sz="22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2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accPr>
                          <m:e>
                            <m:r>
                              <a:rPr lang="en-US" sz="22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𝑇</m:t>
                            </m:r>
                          </m:e>
                        </m:acc>
                      </m:e>
                      <m:sub>
                        <m:r>
                          <a:rPr lang="en-US" sz="22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𝑁</m:t>
                        </m:r>
                      </m:sub>
                    </m:sSub>
                    <m:d>
                      <m:dPr>
                        <m:ctrlPr>
                          <a:rPr lang="en-US" sz="22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2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en-US" sz="22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p>
                                  <m:sSupPr>
                                    <m:ctrlPr>
                                      <a:rPr lang="en-US" sz="2200" i="1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200" b="0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p>
                                    <m:r>
                                      <a:rPr lang="en-US" sz="2200" i="1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200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2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p>
                                <m:r>
                                  <a:rPr lang="en-US" sz="22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  <m:sup>
                            <m:r>
                              <a:rPr lang="en-US" sz="22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200" b="0" i="1" dirty="0">
                    <a:solidFill>
                      <a:srgbClr val="FFFF00"/>
                    </a:solidFill>
                    <a:latin typeface="Cambria Math" panose="02040503050406030204" pitchFamily="18" charset="0"/>
                    <a:sym typeface="Symbol" panose="05050102010706020507" pitchFamily="18" charset="2"/>
                  </a:rPr>
                  <a:t>,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A605FB9-593B-4AA5-9BBC-84DD73555E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3" y="402550"/>
                <a:ext cx="6336704" cy="599010"/>
              </a:xfrm>
              <a:prstGeom prst="rect">
                <a:avLst/>
              </a:prstGeom>
              <a:blipFill>
                <a:blip r:embed="rId3"/>
                <a:stretch>
                  <a:fillRect r="-287" b="-2913"/>
                </a:stretch>
              </a:blipFill>
              <a:ln w="31750">
                <a:solidFill>
                  <a:srgbClr val="FFFF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EEF55D8E-501E-4729-8A84-52EACF70D08F}"/>
              </a:ext>
            </a:extLst>
          </p:cNvPr>
          <p:cNvSpPr txBox="1"/>
          <p:nvPr/>
        </p:nvSpPr>
        <p:spPr>
          <a:xfrm>
            <a:off x="8570768" y="577578"/>
            <a:ext cx="4653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Georgia" panose="02040502050405020303" pitchFamily="18" charset="0"/>
              </a:rPr>
              <a:t>(</a:t>
            </a:r>
            <a:r>
              <a:rPr lang="en-US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Georgia" panose="02040502050405020303" pitchFamily="18" charset="0"/>
              </a:rPr>
              <a:t>1</a:t>
            </a:r>
            <a:r>
              <a:rPr lang="ru-RU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Georgia" panose="02040502050405020303" pitchFamily="18" charset="0"/>
              </a:rPr>
              <a:t>)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A5EDEC1-A9E7-47C4-A88F-25E92C3CDCBE}"/>
                  </a:ext>
                </a:extLst>
              </p:cNvPr>
              <p:cNvSpPr txBox="1"/>
              <p:nvPr/>
            </p:nvSpPr>
            <p:spPr>
              <a:xfrm>
                <a:off x="23289" y="5761790"/>
                <a:ext cx="9143999" cy="5275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9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ru-RU" sz="140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/>
                      <m:sup>
                        <m:r>
                          <a:rPr lang="en-US" sz="1400" b="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ru-RU" sz="1400" b="0" i="1" dirty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ru-RU" sz="1400" b="0" i="0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вычисляется преобразованием Меллина</m:t>
                    </m:r>
                  </m:oMath>
                </a14:m>
                <a:r>
                  <a:rPr lang="ru-RU" sz="14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Все вычисления проводятся для дипольного формфактора</a:t>
                </a:r>
                <a:r>
                  <a:rPr lang="en-US" sz="14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ru-RU" sz="1400" i="1" dirty="0">
                  <a:solidFill>
                    <a:srgbClr val="FFFF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just">
                  <a:lnSpc>
                    <a:spcPct val="90000"/>
                  </a:lnSpc>
                </a:pPr>
                <a:r>
                  <a:rPr lang="ru-RU" sz="1400" dirty="0">
                    <a:solidFill>
                      <a:srgbClr val="FFFF00"/>
                    </a:solidFill>
                    <a:ea typeface="Cambria Math" panose="02040503050406030204" pitchFamily="18" charset="0"/>
                  </a:rPr>
                  <a:t>                                     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1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r>
                          <a:rPr lang="en-US" sz="1400" b="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sz="1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4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sz="1400" b="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14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4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4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1+</m:t>
                            </m:r>
                            <m:sSup>
                              <m:sSupPr>
                                <m:ctrlPr>
                                  <a:rPr lang="en-US" sz="14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400" b="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p>
                                <m:r>
                                  <a:rPr lang="en-US" sz="1400" b="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1400" b="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/</m:t>
                            </m:r>
                            <m:sSup>
                              <m:sSupPr>
                                <m:ctrlPr>
                                  <a:rPr lang="en-US" sz="1400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l-GR" sz="14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𝛬</m:t>
                                </m:r>
                              </m:e>
                              <m:sup>
                                <m:r>
                                  <a:rPr lang="ru-RU" sz="1400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1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</m:t>
                        </m:r>
                      </m:sup>
                    </m:sSup>
                    <m:r>
                      <a:rPr lang="en-US" sz="1400" b="0" i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14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4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где </a:t>
                </a:r>
                <a14:m>
                  <m:oMath xmlns:m="http://schemas.openxmlformats.org/officeDocument/2006/math">
                    <m:r>
                      <a:rPr lang="el-GR" sz="14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𝛬</m:t>
                    </m:r>
                    <m:r>
                      <a:rPr lang="el-GR" sz="14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=</m:t>
                    </m:r>
                    <m:rad>
                      <m:radPr>
                        <m:degHide m:val="on"/>
                        <m:ctrlPr>
                          <a:rPr lang="ru-RU" sz="14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sz="1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  <m:r>
                          <a:rPr lang="en-US" sz="1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ru-RU" sz="1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71</m:t>
                        </m:r>
                      </m:e>
                    </m:rad>
                  </m:oMath>
                </a14:m>
                <a:r>
                  <a:rPr lang="en-US" sz="14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400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</a:t>
                </a:r>
                <a:r>
                  <a:rPr lang="ru-RU" sz="1400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ГэВ</a:t>
                </a:r>
                <a:r>
                  <a:rPr lang="en-US" sz="1400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</a:t>
                </a:r>
                <a:r>
                  <a:rPr lang="en-US" sz="14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sz="1400" dirty="0">
                  <a:solidFill>
                    <a:srgbClr val="FFFF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A5EDEC1-A9E7-47C4-A88F-25E92C3CDC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89" y="5761790"/>
                <a:ext cx="9143999" cy="527517"/>
              </a:xfrm>
              <a:prstGeom prst="rect">
                <a:avLst/>
              </a:prstGeom>
              <a:blipFill>
                <a:blip r:embed="rId4"/>
                <a:stretch>
                  <a:fillRect t="-1149" b="-1034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DC4B6F45-8C31-4F63-A9C8-470727F4F53D}"/>
              </a:ext>
            </a:extLst>
          </p:cNvPr>
          <p:cNvCxnSpPr>
            <a:cxnSpLocks/>
          </p:cNvCxnSpPr>
          <p:nvPr/>
        </p:nvCxnSpPr>
        <p:spPr>
          <a:xfrm>
            <a:off x="16310" y="5758838"/>
            <a:ext cx="909761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F376E9C-4D68-4DA8-B19D-1F58AEF0978F}"/>
                  </a:ext>
                </a:extLst>
              </p:cNvPr>
              <p:cNvSpPr txBox="1"/>
              <p:nvPr/>
            </p:nvSpPr>
            <p:spPr>
              <a:xfrm>
                <a:off x="822961" y="2816073"/>
                <a:ext cx="5045183" cy="7583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FF00"/>
                          </a:solidFill>
                          <a:effectLst/>
                          <a:latin typeface="Cambria Math" panose="02040503050406030204" pitchFamily="18" charset="0"/>
                          <a:ea typeface="Georgia" panose="02040502050405020303" pitchFamily="18" charset="0"/>
                          <a:sym typeface="Symbol" panose="05050102010706020507" pitchFamily="18" charset="2"/>
                        </a:rPr>
                        <m:t>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FFFF00"/>
                              </a:solidFill>
                              <a:effectLst/>
                              <a:latin typeface="Cambria Math" panose="02040503050406030204" pitchFamily="18" charset="0"/>
                              <a:ea typeface="Georgia" panose="02040502050405020303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FFFF00"/>
                              </a:solidFill>
                              <a:effectLst/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𝑞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rgbClr val="FFFF00"/>
                          </a:solidFill>
                          <a:effectLst/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=2</m:t>
                      </m:r>
                      <m:r>
                        <a:rPr lang="en-US" sz="2000" b="0" i="1" smtClean="0">
                          <a:solidFill>
                            <a:srgbClr val="FFFF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𝜋</m:t>
                      </m:r>
                      <m:nary>
                        <m:naryPr>
                          <m:ctrlPr>
                            <a:rPr lang="en-US" sz="2000" b="0" i="1" smtClean="0">
                              <a:solidFill>
                                <a:srgbClr val="FFFF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solidFill>
                                <a:srgbClr val="FFFF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0</m:t>
                          </m:r>
                        </m:sub>
                        <m:sup>
                          <m:r>
                            <a:rPr lang="ru-RU" sz="20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sz="2000" b="0" i="1" smtClean="0">
                              <a:solidFill>
                                <a:srgbClr val="FFFF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𝑑𝑏</m:t>
                          </m:r>
                          <m:r>
                            <a:rPr lang="en-US" sz="2000" b="0" i="1" smtClean="0">
                              <a:solidFill>
                                <a:srgbClr val="FFFF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 </m:t>
                          </m:r>
                          <m:r>
                            <a:rPr lang="en-US" sz="2000" b="0" i="1" smtClean="0">
                              <a:solidFill>
                                <a:srgbClr val="FFFF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𝑏</m:t>
                          </m:r>
                          <m:r>
                            <a:rPr lang="en-US" sz="2000" b="0" i="1" smtClean="0">
                              <a:solidFill>
                                <a:srgbClr val="FFFF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rgbClr val="FF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FF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FF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0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rgbClr val="FF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rgbClr val="FF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𝑞𝑏</m:t>
                              </m:r>
                            </m:e>
                          </m:d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rgbClr val="FF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solidFill>
                                    <a:srgbClr val="FF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rgbClr val="FF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2</m:t>
                              </m:r>
                              <m:r>
                                <a:rPr lang="en-US" sz="2000" b="0" i="1" smtClean="0">
                                  <a:solidFill>
                                    <a:srgbClr val="FF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𝑖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rgbClr val="FFFF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rgbClr val="FFFF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𝐶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solidFill>
                                    <a:srgbClr val="FF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(</m:t>
                              </m:r>
                              <m:r>
                                <a:rPr lang="en-US" sz="2000" b="0" i="1" smtClean="0">
                                  <a:solidFill>
                                    <a:srgbClr val="FF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𝑏</m:t>
                              </m:r>
                              <m:r>
                                <a:rPr lang="en-US" sz="2000" b="0" i="1" smtClean="0">
                                  <a:solidFill>
                                    <a:srgbClr val="FF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)</m:t>
                              </m:r>
                            </m:sup>
                          </m:sSup>
                          <m:r>
                            <a:rPr lang="en-US" sz="2000" b="0" i="1" smtClean="0">
                              <a:solidFill>
                                <a:srgbClr val="FFFF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   </m:t>
                          </m:r>
                          <m:r>
                            <a:rPr lang="en-US" sz="2000" b="0" i="1" smtClean="0">
                              <a:solidFill>
                                <a:srgbClr val="00B0F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[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rgbClr val="00B0F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pPr>
                            <m:e>
                              <m:r>
                                <a:rPr lang="ru-RU" sz="20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ГэВ</m:t>
                              </m:r>
                            </m:e>
                            <m:sup>
                              <m:r>
                                <a:rPr lang="ru-RU" sz="2000" b="0" i="1" smtClean="0">
                                  <a:solidFill>
                                    <a:srgbClr val="00B0F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−2</m:t>
                              </m:r>
                            </m:sup>
                          </m:sSup>
                          <m:r>
                            <a:rPr lang="en-US" sz="2000" b="0" i="1" smtClean="0">
                              <a:solidFill>
                                <a:srgbClr val="00B0F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]</m:t>
                          </m:r>
                        </m:e>
                      </m:nary>
                      <m:r>
                        <a:rPr lang="en-US" sz="2000" b="0" i="1" smtClean="0">
                          <a:solidFill>
                            <a:srgbClr val="FFFF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.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F376E9C-4D68-4DA8-B19D-1F58AEF097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961" y="2816073"/>
                <a:ext cx="5045183" cy="75834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E4F5851-A015-4C9D-9781-30ABB02FB3CC}"/>
                  </a:ext>
                </a:extLst>
              </p:cNvPr>
              <p:cNvSpPr txBox="1"/>
              <p:nvPr/>
            </p:nvSpPr>
            <p:spPr>
              <a:xfrm>
                <a:off x="0" y="3596490"/>
                <a:ext cx="9144000" cy="7854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𝐽</m:t>
                        </m:r>
                      </m:e>
                      <m:sub>
                        <m:r>
                          <a:rPr lang="en-US" sz="16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sz="16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sz="16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𝑥</m:t>
                        </m:r>
                      </m:e>
                    </m:d>
                    <m:r>
                      <a:rPr lang="en-US" sz="16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US" sz="1600" dirty="0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:r>
                  <a:rPr lang="ru-RU" sz="1600" dirty="0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функция Бесселя первого рода</a:t>
                </a:r>
                <a:r>
                  <a:rPr lang="en-US" sz="16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ru-RU" sz="16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Функция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solidFill>
                              <a:srgbClr val="FFFF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𝛿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rgbClr val="FFFF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𝐶</m:t>
                        </m:r>
                      </m:sub>
                    </m:sSub>
                    <m:r>
                      <a:rPr lang="en-US" sz="1600" b="0" i="1" smtClean="0">
                        <a:solidFill>
                          <a:srgbClr val="FFFF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(</m:t>
                    </m:r>
                    <m:r>
                      <a:rPr lang="en-US" sz="1600" b="0" i="1" smtClean="0">
                        <a:solidFill>
                          <a:srgbClr val="FFFF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𝑏</m:t>
                    </m:r>
                  </m:oMath>
                </a14:m>
                <a:r>
                  <a:rPr lang="ru-RU" sz="16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выражается через </a:t>
                </a:r>
                <a:r>
                  <a:rPr lang="en-US" sz="1600" dirty="0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G-</a:t>
                </a:r>
                <a:r>
                  <a:rPr lang="ru-RU" sz="1600" dirty="0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функцию</a:t>
                </a:r>
                <a:r>
                  <a:rPr lang="en-US" sz="1600" dirty="0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1600" dirty="0">
                            <a:solidFill>
                              <a:srgbClr val="FFC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ru-RU" sz="1600" dirty="0">
                            <a:solidFill>
                              <a:srgbClr val="FFC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ейера</m:t>
                        </m:r>
                      </m:e>
                      <m:sup>
                        <m:r>
                          <a:rPr lang="en-US" sz="1600" b="1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p>
                    </m:sSup>
                    <m:r>
                      <a:rPr lang="ru-RU" sz="1600" b="1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ru-RU" sz="1600" dirty="0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1600" dirty="0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Meijer):</a:t>
                </a:r>
                <a:endParaRPr lang="ru-RU" sz="1600" dirty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ru-RU" sz="800" dirty="0">
                  <a:solidFill>
                    <a:srgbClr val="FFFF66"/>
                  </a:solidFill>
                  <a:latin typeface="Cambria Math" panose="02040503050406030204" pitchFamily="18" charset="0"/>
                </a:endParaRPr>
              </a:p>
              <a:p>
                <a:r>
                  <a:rPr lang="ru-RU" dirty="0">
                    <a:solidFill>
                      <a:srgbClr val="FFFF66"/>
                    </a:solidFill>
                  </a:rPr>
                  <a:t>                                                  </a:t>
                </a:r>
                <a:r>
                  <a:rPr lang="en-US" dirty="0">
                    <a:solidFill>
                      <a:srgbClr val="FFFF66"/>
                    </a:solidFill>
                  </a:rPr>
                  <a:t>       </a:t>
                </a:r>
                <a:r>
                  <a:rPr lang="ru-RU">
                    <a:solidFill>
                      <a:srgbClr val="FFFF66"/>
                    </a:solidFill>
                  </a:rPr>
                  <a:t>    </a:t>
                </a:r>
                <a:r>
                  <a:rPr lang="en-US">
                    <a:solidFill>
                      <a:srgbClr val="FFFF66"/>
                    </a:solidFill>
                  </a:rPr>
                  <a:t>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rgbClr val="FFFF66"/>
                        </a:solidFill>
                        <a:latin typeface="Cambria Math" panose="02040503050406030204" pitchFamily="18" charset="0"/>
                      </a:rPr>
                      <m:t>G</m:t>
                    </m:r>
                    <m:d>
                      <m:dPr>
                        <m:ctrlPr>
                          <a:rPr lang="en-US" i="1" smtClean="0">
                            <a:solidFill>
                              <a:srgbClr val="FFFF6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solidFill>
                                  <a:srgbClr val="FFFF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 smtClean="0">
                                    <a:solidFill>
                                      <a:srgbClr val="FFFF6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FFFF66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FFFF6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FFFF6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i="1">
                                    <a:solidFill>
                                      <a:srgbClr val="FFFF66"/>
                                    </a:solidFill>
                                    <a:latin typeface="Cambria Math" panose="02040503050406030204" pitchFamily="18" charset="0"/>
                                  </a:rPr>
                                  <m:t>,…,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FFFF66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FFFF6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FFFF6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>
                                <a:solidFill>
                                  <a:srgbClr val="FFFF66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 smtClean="0">
                                <a:solidFill>
                                  <a:srgbClr val="FFFF66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 smtClean="0">
                                    <a:solidFill>
                                      <a:srgbClr val="FFFF6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FFFF66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FFFF6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FFFF6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i="1">
                                        <a:solidFill>
                                          <a:srgbClr val="FFFF6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+1,…, 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FFFF66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FFFF6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FFFF6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  <m:r>
                          <a:rPr lang="en-US" i="1">
                            <a:solidFill>
                              <a:srgbClr val="FFFF66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solidFill>
                                  <a:srgbClr val="FFFF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 smtClean="0">
                                    <a:solidFill>
                                      <a:srgbClr val="FFFF6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FFFF66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FFFF6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FFFF6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i="1">
                                    <a:solidFill>
                                      <a:srgbClr val="FFFF66"/>
                                    </a:solidFill>
                                    <a:latin typeface="Cambria Math" panose="02040503050406030204" pitchFamily="18" charset="0"/>
                                  </a:rPr>
                                  <m:t>,…,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FFFF66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FFFF6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FFFF6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>
                                <a:solidFill>
                                  <a:srgbClr val="FFFF66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 smtClean="0">
                                    <a:solidFill>
                                      <a:srgbClr val="FFFF6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FFFF66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FFFF6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FFFF6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en-US" i="1">
                                        <a:solidFill>
                                          <a:srgbClr val="FFFF6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+1,…, 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FFFF66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FFFF6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FFFF6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i="1" smtClean="0">
                                <a:solidFill>
                                  <a:srgbClr val="FFFF66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FFFF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FFFF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</m:d>
                    <m:r>
                      <a:rPr lang="en-US" b="0" i="0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ru-RU" sz="16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E4F5851-A015-4C9D-9781-30ABB02FB3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596490"/>
                <a:ext cx="9144000" cy="785408"/>
              </a:xfrm>
              <a:prstGeom prst="rect">
                <a:avLst/>
              </a:prstGeom>
              <a:blipFill>
                <a:blip r:embed="rId6"/>
                <a:stretch>
                  <a:fillRect t="-1550" b="-7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EFA76A7-A4AB-407E-B3D5-3D44C240B4B5}"/>
                  </a:ext>
                </a:extLst>
              </p:cNvPr>
              <p:cNvSpPr txBox="1"/>
              <p:nvPr/>
            </p:nvSpPr>
            <p:spPr>
              <a:xfrm>
                <a:off x="17984" y="4381898"/>
                <a:ext cx="4896544" cy="4843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𝛿</m:t>
                        </m:r>
                      </m:e>
                      <m:sub>
                        <m:r>
                          <a:rPr lang="en-US" sz="20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𝐶</m:t>
                        </m:r>
                      </m:sub>
                    </m:sSub>
                    <m:r>
                      <a:rPr lang="en-US" sz="20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(</m:t>
                    </m:r>
                    <m:r>
                      <a:rPr lang="en-US" sz="20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𝑏</m:t>
                    </m:r>
                    <m:r>
                      <a:rPr lang="en-US" sz="20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) =</m:t>
                    </m:r>
                    <m:r>
                      <a:rPr lang="en-US" sz="2000" b="0" i="1" smtClean="0">
                        <a:solidFill>
                          <a:srgbClr val="FFFF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𝛼</m:t>
                    </m:r>
                  </m:oMath>
                </a14:m>
                <a:r>
                  <a:rPr lang="en-US" sz="2000" dirty="0">
                    <a:solidFill>
                      <a:srgbClr val="FFFF00"/>
                    </a:solidFill>
                    <a:ea typeface="Cambria Math" panose="02040503050406030204" pitchFamily="18" charset="0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20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0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0</m:t>
                        </m:r>
                      </m:sub>
                      <m:sup>
                        <m:r>
                          <a:rPr lang="ru-RU" sz="20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d>
                          <m:dPr>
                            <m:ctrlPr>
                              <a:rPr lang="ru-RU" sz="20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𝑑𝑘</m:t>
                            </m:r>
                            <m:r>
                              <a:rPr lang="en-US" sz="20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/</m:t>
                            </m:r>
                            <m:r>
                              <a:rPr lang="en-US" sz="20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𝑘</m:t>
                            </m:r>
                          </m:e>
                        </m:d>
                        <m:sSup>
                          <m:sSupPr>
                            <m:ctrlPr>
                              <a:rPr lang="ru-RU" sz="20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𝐹</m:t>
                            </m:r>
                          </m:e>
                          <m:sup>
                            <m:r>
                              <a:rPr lang="en-US" sz="20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d>
                          <m:dPr>
                            <m:ctrlPr>
                              <a:rPr lang="en-US" sz="20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0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p>
                                <m:r>
                                  <a:rPr lang="en-US" sz="20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  <m:r>
                          <a:rPr lang="en-US" sz="20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 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1−</m:t>
                            </m:r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𝐽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0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0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𝑘𝑏</m:t>
                                </m:r>
                              </m:e>
                            </m:d>
                          </m:e>
                        </m:d>
                        <m:r>
                          <a:rPr lang="en-US" sz="20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=</m:t>
                        </m:r>
                      </m:e>
                    </m:nary>
                  </m:oMath>
                </a14:m>
                <a:endParaRPr lang="ru-RU" sz="20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EFA76A7-A4AB-407E-B3D5-3D44C240B4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84" y="4381898"/>
                <a:ext cx="4896544" cy="484300"/>
              </a:xfrm>
              <a:prstGeom prst="rect">
                <a:avLst/>
              </a:prstGeom>
              <a:blipFill>
                <a:blip r:embed="rId7"/>
                <a:stretch>
                  <a:fillRect t="-124051" b="-18481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114A891-21E4-45FE-B5C0-9473FDA02860}"/>
                  </a:ext>
                </a:extLst>
              </p:cNvPr>
              <p:cNvSpPr txBox="1"/>
              <p:nvPr/>
            </p:nvSpPr>
            <p:spPr>
              <a:xfrm>
                <a:off x="4227876" y="4827596"/>
                <a:ext cx="4392488" cy="8980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FF6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000" i="1" smtClean="0">
                              <a:solidFill>
                                <a:srgbClr val="FFFF66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000" i="1" smtClean="0">
                              <a:solidFill>
                                <a:srgbClr val="FFFF6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num>
                        <m:den>
                          <m:r>
                            <a:rPr lang="ru-RU" sz="2000" b="0" i="1" smtClean="0">
                              <a:solidFill>
                                <a:srgbClr val="FFFF66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rgbClr val="FFFF66"/>
                          </a:solidFill>
                          <a:latin typeface="Cambria Math" panose="02040503050406030204" pitchFamily="18" charset="0"/>
                        </a:rPr>
                        <m:t>G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solidFill>
                                <a:srgbClr val="FFFF6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000" i="1">
                                  <a:solidFill>
                                    <a:srgbClr val="FFFF6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2000" i="1">
                                      <a:solidFill>
                                        <a:srgbClr val="FFFF6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>
                                      <a:solidFill>
                                        <a:srgbClr val="FFFF66"/>
                                      </a:solidFill>
                                      <a:latin typeface="Cambria Math" panose="02040503050406030204" pitchFamily="18" charset="0"/>
                                    </a:rPr>
                                    <m:t>1,1</m:t>
                                  </m:r>
                                </m:e>
                              </m:d>
                              <m:r>
                                <a:rPr lang="en-US" sz="2000">
                                  <a:solidFill>
                                    <a:srgbClr val="FFFF66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2000" i="1">
                                      <a:solidFill>
                                        <a:srgbClr val="FFFF6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>
                                      <a:solidFill>
                                        <a:srgbClr val="FFFF66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d>
                            </m:e>
                          </m:d>
                          <m:r>
                            <a:rPr lang="en-US" sz="2000" i="1">
                              <a:solidFill>
                                <a:srgbClr val="FFFF66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sz="2000" i="1">
                                  <a:solidFill>
                                    <a:srgbClr val="FFFF6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2000" i="1">
                                      <a:solidFill>
                                        <a:srgbClr val="FFFF6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>
                                      <a:solidFill>
                                        <a:srgbClr val="FFFF66"/>
                                      </a:solidFill>
                                      <a:latin typeface="Cambria Math" panose="02040503050406030204" pitchFamily="18" charset="0"/>
                                    </a:rPr>
                                    <m:t>1,</m:t>
                                  </m:r>
                                  <m:r>
                                    <a:rPr lang="en-US" sz="2000" i="1">
                                      <a:solidFill>
                                        <a:srgbClr val="FFFF66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</m:d>
                              <m:r>
                                <a:rPr lang="en-US" sz="2000">
                                  <a:solidFill>
                                    <a:srgbClr val="FFFF66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2000" i="1">
                                      <a:solidFill>
                                        <a:srgbClr val="FFFF6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>
                                      <a:solidFill>
                                        <a:srgbClr val="FFFF66"/>
                                      </a:solidFill>
                                      <a:latin typeface="Cambria Math" panose="02040503050406030204" pitchFamily="18" charset="0"/>
                                    </a:rPr>
                                    <m:t>0,0</m:t>
                                  </m:r>
                                </m:e>
                              </m:d>
                            </m:e>
                          </m:d>
                          <m:r>
                            <a:rPr lang="en-US" sz="2000" i="1">
                              <a:solidFill>
                                <a:srgbClr val="FFFF66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000" i="1">
                                  <a:solidFill>
                                    <a:srgbClr val="FFFF6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rgbClr val="FFFF6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000" i="1">
                                          <a:solidFill>
                                            <a:srgbClr val="FFFF6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i="1">
                                          <a:solidFill>
                                            <a:srgbClr val="FFFF6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l-GR" sz="2000" i="1">
                                          <a:solidFill>
                                            <a:srgbClr val="FFFF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Λ</m:t>
                                      </m:r>
                                    </m:num>
                                    <m:den>
                                      <m:r>
                                        <a:rPr lang="en-US" sz="2000" i="1">
                                          <a:solidFill>
                                            <a:srgbClr val="FFFF6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2000" i="1">
                                  <a:solidFill>
                                    <a:srgbClr val="FFFF66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114A891-21E4-45FE-B5C0-9473FDA028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7876" y="4827596"/>
                <a:ext cx="4392488" cy="89800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CA177BDF-D33D-44C6-A893-762B77106996}"/>
              </a:ext>
            </a:extLst>
          </p:cNvPr>
          <p:cNvSpPr txBox="1"/>
          <p:nvPr/>
        </p:nvSpPr>
        <p:spPr>
          <a:xfrm>
            <a:off x="8590646" y="1449484"/>
            <a:ext cx="4653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Georgia" panose="02040502050405020303" pitchFamily="18" charset="0"/>
              </a:rPr>
              <a:t>(</a:t>
            </a:r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ea typeface="Georgia" panose="02040502050405020303" pitchFamily="18" charset="0"/>
              </a:rPr>
              <a:t>2</a:t>
            </a:r>
            <a:r>
              <a:rPr lang="ru-RU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Georgia" panose="02040502050405020303" pitchFamily="18" charset="0"/>
              </a:rPr>
              <a:t>)</a:t>
            </a:r>
            <a:endParaRPr lang="ru-RU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1BE52CE-E128-4A29-967D-EE4DA44E6157}"/>
              </a:ext>
            </a:extLst>
          </p:cNvPr>
          <p:cNvSpPr txBox="1"/>
          <p:nvPr/>
        </p:nvSpPr>
        <p:spPr>
          <a:xfrm>
            <a:off x="8635585" y="5016783"/>
            <a:ext cx="4653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Georgia" panose="02040502050405020303" pitchFamily="18" charset="0"/>
              </a:rPr>
              <a:t>(</a:t>
            </a:r>
            <a:r>
              <a:rPr lang="en-US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Georgia" panose="02040502050405020303" pitchFamily="18" charset="0"/>
              </a:rPr>
              <a:t>3</a:t>
            </a:r>
            <a:r>
              <a:rPr lang="ru-RU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Georgia" panose="02040502050405020303" pitchFamily="18" charset="0"/>
              </a:rPr>
              <a:t>)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EB5B4E2-5A35-48E5-ABDA-28651B7FB0C5}"/>
                  </a:ext>
                </a:extLst>
              </p:cNvPr>
              <p:cNvSpPr txBox="1"/>
              <p:nvPr/>
            </p:nvSpPr>
            <p:spPr>
              <a:xfrm>
                <a:off x="4015455" y="1477653"/>
                <a:ext cx="4555313" cy="10738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limUpp>
                        <m:limUppPr>
                          <m:ctrlPr>
                            <a:rPr lang="en-US" sz="20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limUppPr>
                        <m:e>
                          <m:groupChr>
                            <m:groupChrPr>
                              <m:chr m:val="⏞"/>
                              <m:pos m:val="top"/>
                              <m:vertJc m:val="bot"/>
                              <m:ctrlPr>
                                <a:rPr lang="en-US" sz="20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f>
                                <m:fPr>
                                  <m:ctrlPr>
                                    <a:rPr lang="en-US" sz="2000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sz="2000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000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000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  <m:r>
                                    <a:rPr lang="en-US" sz="2000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  <m:r>
                                    <a:rPr lang="en-US" sz="2000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sz="200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tot</m:t>
                                      </m:r>
                                    </m:sub>
                                  </m:sSub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2000" i="1">
                                          <a:solidFill>
                                            <a:srgbClr val="FFFF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FFFF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sz="2000" i="1">
                                          <a:solidFill>
                                            <a:srgbClr val="FFFF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ℏ</m:t>
                                      </m:r>
                                      <m:r>
                                        <a:rPr lang="en-US" sz="2000" i="1">
                                          <a:solidFill>
                                            <a:srgbClr val="FFFF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  <m:r>
                                        <a:rPr lang="en-US" sz="2000" i="1">
                                          <a:solidFill>
                                            <a:srgbClr val="FFFF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  <m:sup>
                                      <m:r>
                                        <a:rPr lang="en-US" sz="2000" i="1">
                                          <a:solidFill>
                                            <a:srgbClr val="FFFF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m:rPr>
                                  <m:nor/>
                                </m:rPr>
                                <a:rPr lang="en-US" sz="2000" dirty="0">
                                  <a:solidFill>
                                    <a:srgbClr val="FFFF00"/>
                                  </a:solidFill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  <m:sSup>
                                    <m:sSupPr>
                                      <m:ctrlPr>
                                        <a:rPr lang="en-US" sz="2000" i="1">
                                          <a:solidFill>
                                            <a:srgbClr val="FFFF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FFFF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sup>
                                      <m:r>
                                        <a:rPr lang="en-US" sz="2000" i="1">
                                          <a:solidFill>
                                            <a:srgbClr val="FFFF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000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/2</m:t>
                                  </m:r>
                                </m:sup>
                              </m:sSup>
                            </m:e>
                          </m:groupChr>
                        </m:e>
                        <m:lim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𝑁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𝑞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lim>
                      </m:limUpp>
                      <m:sSup>
                        <m:sSupPr>
                          <m:ctrlPr>
                            <a:rPr lang="en-US" sz="20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sSup>
                            <m:sSupPr>
                              <m:ctrlPr>
                                <a:rPr lang="en-US" sz="20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en-US" sz="20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/2</m:t>
                          </m:r>
                        </m:sup>
                      </m:sSup>
                      <m:sSub>
                        <m:sSubPr>
                          <m:ctrlPr>
                            <a:rPr lang="en-US" sz="20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sSup>
                            <m:sSupPr>
                              <m:ctrlPr>
                                <a:rPr lang="en-US" sz="20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0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d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EB5B4E2-5A35-48E5-ABDA-28651B7FB0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5455" y="1477653"/>
                <a:ext cx="4555313" cy="107388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8760E8A-6CD2-4420-A50D-7F29E57FB293}"/>
                  </a:ext>
                </a:extLst>
              </p:cNvPr>
              <p:cNvSpPr txBox="1"/>
              <p:nvPr/>
            </p:nvSpPr>
            <p:spPr>
              <a:xfrm>
                <a:off x="46389" y="2488270"/>
                <a:ext cx="836297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𝑥</m:t>
                        </m:r>
                      </m:e>
                    </m:d>
                    <m:r>
                      <a:rPr lang="en-US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:r>
                  <a:rPr lang="ru-RU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модифицированная </a:t>
                </a:r>
                <a:r>
                  <a:rPr lang="ru-RU" dirty="0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функция Бесселя </a:t>
                </a:r>
                <a:r>
                  <a:rPr lang="ru-RU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первого рода (</a:t>
                </a:r>
                <a:r>
                  <a:rPr lang="ru-RU" dirty="0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функция </a:t>
                </a:r>
                <a:r>
                  <a:rPr lang="ru-RU" dirty="0" err="1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Инфельда</a:t>
                </a:r>
                <a:r>
                  <a:rPr lang="ru-RU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ru-RU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8760E8A-6CD2-4420-A50D-7F29E57FB2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89" y="2488270"/>
                <a:ext cx="8362974" cy="369332"/>
              </a:xfrm>
              <a:prstGeom prst="rect">
                <a:avLst/>
              </a:prstGeom>
              <a:blipFill>
                <a:blip r:embed="rId10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7CBA939-019F-49A1-8812-E6FDB07374AC}"/>
                  </a:ext>
                </a:extLst>
              </p:cNvPr>
              <p:cNvSpPr txBox="1"/>
              <p:nvPr/>
            </p:nvSpPr>
            <p:spPr>
              <a:xfrm>
                <a:off x="16686" y="1244428"/>
                <a:ext cx="4555314" cy="5743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0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𝑇</m:t>
                            </m:r>
                          </m:e>
                        </m:acc>
                      </m:e>
                      <m:sub>
                        <m:r>
                          <a:rPr lang="en-US" sz="20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𝑁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en-US" sz="20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p>
                                  <m:sSupPr>
                                    <m:ctrlPr>
                                      <a:rPr lang="en-US" sz="2000" i="1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p>
                                    <m:r>
                                      <a:rPr lang="en-US" sz="2000" i="1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000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0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p>
                                <m:r>
                                  <a:rPr lang="en-US" sz="20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  <m:sup>
                            <m:r>
                              <a:rPr lang="en-US" sz="20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000" b="0" i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𝑇</m:t>
                        </m:r>
                      </m:e>
                      <m:sub>
                        <m:r>
                          <a:rPr lang="en-US" sz="20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𝑁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𝑞</m:t>
                            </m:r>
                          </m:e>
                          <m:sup>
                            <m:r>
                              <a:rPr lang="en-US" sz="20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2</m:t>
                            </m:r>
                          </m:sup>
                        </m:sSup>
                      </m:e>
                    </m:d>
                    <m:sSup>
                      <m:sSupPr>
                        <m:ctrlPr>
                          <a:rPr lang="en-US" sz="20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sSup>
                          <m:sSupPr>
                            <m:ctrlPr>
                              <a:rPr lang="en-US" sz="20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en-US" sz="20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p>
                                <m:r>
                                  <a:rPr lang="en-US" sz="20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  <m:sup>
                            <m:r>
                              <a:rPr lang="en-US" sz="20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sup>
                    </m:sSup>
                    <m:sSub>
                      <m:sSubPr>
                        <m:ctrlPr>
                          <a:rPr lang="en-US" sz="20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sSup>
                          <m:sSupPr>
                            <m:ctrlPr>
                              <a:rPr lang="en-US" sz="20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sz="20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0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srgbClr val="FFFF0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endParaRPr lang="ru-RU" sz="20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7CBA939-019F-49A1-8812-E6FDB07374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86" y="1244428"/>
                <a:ext cx="4555314" cy="57438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20B87A0-8A72-47F0-A948-0161DD2EBCB5}"/>
                  </a:ext>
                </a:extLst>
              </p:cNvPr>
              <p:cNvSpPr txBox="1"/>
              <p:nvPr/>
            </p:nvSpPr>
            <p:spPr>
              <a:xfrm>
                <a:off x="6955190" y="2942025"/>
                <a:ext cx="1924325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dirty="0">
                    <a:solidFill>
                      <a:srgbClr val="00B0F0"/>
                    </a:solidFill>
                    <a:sym typeface="Symbol" panose="05050102010706020507" pitchFamily="18" charset="2"/>
                  </a:rPr>
                  <a:t>(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[</m:t>
                    </m:r>
                    <m:r>
                      <a:rPr lang="en-US" sz="20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𝑏</m:t>
                    </m:r>
                    <m:r>
                      <a:rPr lang="en-US" sz="20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]=</m:t>
                    </m:r>
                    <m:sSup>
                      <m:sSupPr>
                        <m:ctrlPr>
                          <a:rPr lang="en-US" sz="20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[</m:t>
                        </m:r>
                        <m:r>
                          <a:rPr lang="ru-RU" sz="20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ГэВ</m:t>
                        </m:r>
                      </m:e>
                      <m:sup>
                        <m:r>
                          <a:rPr lang="ru-RU" sz="20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−</m:t>
                        </m:r>
                        <m:r>
                          <a:rPr lang="en-US" sz="20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1</m:t>
                        </m:r>
                      </m:sup>
                    </m:sSup>
                    <m:r>
                      <a:rPr lang="en-US" sz="20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])</m:t>
                    </m:r>
                    <m:r>
                      <a:rPr lang="en-US" sz="2000" b="0" i="1" smtClean="0">
                        <a:solidFill>
                          <a:srgbClr val="00B0F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.</m:t>
                    </m:r>
                  </m:oMath>
                </a14:m>
                <a:endParaRPr lang="ru-RU" sz="20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20B87A0-8A72-47F0-A948-0161DD2EBC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190" y="2942025"/>
                <a:ext cx="1924325" cy="400110"/>
              </a:xfrm>
              <a:prstGeom prst="rect">
                <a:avLst/>
              </a:prstGeom>
              <a:blipFill>
                <a:blip r:embed="rId12"/>
                <a:stretch>
                  <a:fillRect l="-3481" t="-9231" b="-276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Стрелка: изогнутая вниз 2">
            <a:extLst>
              <a:ext uri="{FF2B5EF4-FFF2-40B4-BE49-F238E27FC236}">
                <a16:creationId xmlns:a16="http://schemas.microsoft.com/office/drawing/2014/main" id="{14A33C7E-722D-484F-84CD-04D835F1677D}"/>
              </a:ext>
            </a:extLst>
          </p:cNvPr>
          <p:cNvSpPr/>
          <p:nvPr/>
        </p:nvSpPr>
        <p:spPr>
          <a:xfrm>
            <a:off x="7632352" y="212682"/>
            <a:ext cx="1481569" cy="2537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5146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249D31C-DC14-4237-9EF7-EA867297D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февраль  2024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ADB5BD2-6FE7-4B3B-9937-64C00EF35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Семинар ПИЯФ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3C3F320-245B-43AC-B1DF-7992FDC70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88091-FFDB-409F-BB89-D26587CE3B9B}" type="slidenum">
              <a:rPr lang="ru-RU" smtClean="0"/>
              <a:pPr/>
              <a:t>15</a:t>
            </a:fld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808B0D6-5617-4AF7-A379-F498F446B72C}"/>
                  </a:ext>
                </a:extLst>
              </p:cNvPr>
              <p:cNvSpPr txBox="1"/>
              <p:nvPr/>
            </p:nvSpPr>
            <p:spPr>
              <a:xfrm>
                <a:off x="143508" y="332656"/>
                <a:ext cx="8856984" cy="56155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spcBef>
                    <a:spcPts val="300"/>
                  </a:spcBef>
                </a:pPr>
                <a:r>
                  <a:rPr lang="en-US" sz="2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Выражение для</a:t>
                </a:r>
                <a:r>
                  <a:rPr lang="en-US" sz="2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полной амплитуды рассеяния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ru-RU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ru-RU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ru-RU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ru-RU" sz="2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получается из стандарт</a:t>
                </a:r>
                <a:r>
                  <a:rPr lang="en-US" sz="2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ru-RU" sz="2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ного</a:t>
                </a:r>
                <a:r>
                  <a:rPr lang="ru-RU" sz="2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эйконального</a:t>
                </a:r>
                <a:r>
                  <a:rPr lang="ru-RU" sz="2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представления с соблюдением стандартного же </a:t>
                </a:r>
                <a:r>
                  <a:rPr lang="ru-RU" sz="2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предположе</a:t>
                </a:r>
                <a:r>
                  <a:rPr lang="en-US" sz="2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ru-RU" sz="2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ния</a:t>
                </a:r>
                <a:r>
                  <a:rPr lang="ru-RU" sz="2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об аддитивности эйконала по отношению к электромагнитному и сильному взаимодействиям</a:t>
                </a:r>
              </a:p>
              <a:p>
                <a:pPr algn="just">
                  <a:spcBef>
                    <a:spcPts val="300"/>
                  </a:spcBef>
                </a:pPr>
                <a:endParaRPr lang="ru-RU" sz="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Bef>
                    <a:spcPts val="3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ru-RU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ru-RU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ru-RU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ru-RU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d>
                        <m:dPr>
                          <m:ctrlPr>
                            <a:rPr lang="ru-RU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ru-RU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ru-RU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ru-RU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d>
                        <m:dPr>
                          <m:ctrlPr>
                            <a:rPr lang="ru-RU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ru-RU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ru-RU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ru-RU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ru-RU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d>
                        <m:dPr>
                          <m:ctrlPr>
                            <a:rPr lang="ru-RU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m:rPr>
                          <m:nor/>
                        </m:rPr>
                        <a:rPr lang="en-GB" sz="24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ru-RU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Bef>
                    <a:spcPts val="300"/>
                  </a:spcBef>
                </a:pPr>
                <a:endParaRPr lang="ru-RU" sz="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Bef>
                    <a:spcPts val="300"/>
                  </a:spcBef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RU" sz="20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Если не накладывать условие</m:t>
                    </m:r>
                  </m:oMath>
                </a14:m>
                <a:r>
                  <a:rPr lang="en-US" sz="2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0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ru-RU" sz="2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≠0</m:t>
                    </m:r>
                    <m:r>
                      <m:rPr>
                        <m:nor/>
                      </m:rPr>
                      <a:rPr lang="ru-RU" sz="20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en-US" sz="2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тогда справа, помимо членов с</a:t>
                </a:r>
                <a:r>
                  <a:rPr lang="en-US" sz="2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sz="20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Ξ</m:t>
                    </m:r>
                  </m:oMath>
                </a14:m>
                <a:r>
                  <a:rPr lang="en-US" sz="2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ru-RU" sz="2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был бы ещё член</a:t>
                </a:r>
                <a:endParaRPr lang="ru-RU" sz="2400" i="1" dirty="0">
                  <a:solidFill>
                    <a:schemeClr val="bg1"/>
                  </a:solidFill>
                </a:endParaRPr>
              </a:p>
              <a:p>
                <a:pPr algn="just">
                  <a:spcBef>
                    <a:spcPts val="3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GB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𝑖𝑠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ru-RU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ru-RU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ru-RU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ru-RU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ru-RU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acc>
                                <m:accPr>
                                  <m:chr m:val="⃗"/>
                                  <m:ctrlPr>
                                    <a:rPr lang="ru-RU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ru-RU" sz="24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𝒒</m:t>
                                  </m:r>
                                </m:e>
                              </m:acc>
                              <m:r>
                                <a:rPr lang="ru-RU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acc>
                                <m:accPr>
                                  <m:chr m:val="⃗"/>
                                  <m:ctrlPr>
                                    <a:rPr lang="ru-RU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e>
                              </m:acc>
                            </m:sup>
                          </m:sSup>
                        </m:e>
                      </m:nary>
                      <m:r>
                        <a:rPr lang="ru-RU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 −2</m:t>
                      </m:r>
                      <m:r>
                        <a:rPr lang="ru-RU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𝑖𝑠</m:t>
                      </m:r>
                      <m:r>
                        <a:rPr lang="ru-RU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ru-RU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ru-RU" sz="24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ru-RU" sz="2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2400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Bef>
                    <a:spcPts val="300"/>
                  </a:spcBef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ru-RU" sz="2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𝒒</m:t>
                        </m:r>
                      </m:e>
                    </m:acc>
                    <m:r>
                      <a:rPr lang="ru-RU" sz="20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ru-RU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  <m:r>
                      <a:rPr lang="en-US" sz="20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ru-RU" sz="2000" b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ru-RU" sz="2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RU" sz="20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m:rPr>
                        <m:nor/>
                      </m:rPr>
                      <a:rPr lang="ru-RU" sz="2000" b="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ru-RU" sz="20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мерные векторы передачи импульса и прицельного параметра</m:t>
                    </m:r>
                  </m:oMath>
                </a14:m>
                <a:r>
                  <a:rPr lang="en-US" sz="2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>
                  <a:spcBef>
                    <a:spcPts val="300"/>
                  </a:spcBef>
                </a:pPr>
                <a:r>
                  <a:rPr lang="en-US" sz="2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Условие</a:t>
                </a:r>
                <a:r>
                  <a:rPr lang="en-US" sz="2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0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ru-RU" sz="20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en-US" sz="2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делает выражение для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ru-RU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ru-RU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ru-RU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однородным по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sz="20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Ξ</m:t>
                    </m:r>
                  </m:oMath>
                </a14:m>
                <a:r>
                  <a:rPr lang="en-US" sz="2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ru-RU" sz="2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что удобно для выделения расходящейся общей фазы и устранения инфракрасной </a:t>
                </a:r>
                <a:r>
                  <a:rPr lang="ru-RU" sz="2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расходимос</a:t>
                </a:r>
                <a:r>
                  <a:rPr lang="en-US" sz="2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ru-RU" sz="2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ти</a:t>
                </a:r>
                <a:r>
                  <a:rPr lang="ru-RU" sz="2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Модуль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ru-RU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ru-RU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ru-RU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не содержит никаких </a:t>
                </a:r>
                <a:r>
                  <a:rPr lang="ru-RU" sz="2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расходимостей</a:t>
                </a:r>
                <a:r>
                  <a:rPr lang="ru-RU" sz="2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а он сам только и </a:t>
                </a:r>
                <a:r>
                  <a:rPr lang="ru-RU" sz="2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яв</a:t>
                </a:r>
                <a:r>
                  <a:rPr lang="en-US" sz="2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ru-RU" sz="2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ляется</a:t>
                </a:r>
                <a:r>
                  <a:rPr lang="ru-RU" sz="2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физически наблюдаемой, измеримой величиной, т.к. дифференциальное сечение пропорционально</a:t>
                </a:r>
                <a:r>
                  <a:rPr lang="en-US" sz="2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ru-RU" sz="2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ru-RU" sz="2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2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ru-RU" sz="2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ru-RU" sz="2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ru-RU" sz="2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ru-RU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808B0D6-5617-4AF7-A379-F498F446B7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508" y="332656"/>
                <a:ext cx="8856984" cy="5615576"/>
              </a:xfrm>
              <a:prstGeom prst="rect">
                <a:avLst/>
              </a:prstGeom>
              <a:blipFill>
                <a:blip r:embed="rId3"/>
                <a:stretch>
                  <a:fillRect l="-758" t="-651" r="-758" b="-10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92481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249D31C-DC14-4237-9EF7-EA867297D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февраль  2024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ADB5BD2-6FE7-4B3B-9937-64C00EF35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Семинар ПИЯФ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3C3F320-245B-43AC-B1DF-7992FDC70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88091-FFDB-409F-BB89-D26587CE3B9B}" type="slidenum">
              <a:rPr lang="ru-RU" smtClean="0"/>
              <a:pPr/>
              <a:t>16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EF96C28-7A8D-4F3C-BD6B-AABCEA4E5D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406" y="176483"/>
            <a:ext cx="6775562" cy="439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7D1FDC5-1007-4C37-9CCA-27D9742262E2}"/>
                  </a:ext>
                </a:extLst>
              </p:cNvPr>
              <p:cNvSpPr txBox="1"/>
              <p:nvPr/>
            </p:nvSpPr>
            <p:spPr>
              <a:xfrm>
                <a:off x="64155" y="4693088"/>
                <a:ext cx="5731981" cy="43621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ru-RU" sz="20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ru-RU" sz="20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ru-RU" sz="20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с</m:t>
                        </m:r>
                      </m:sub>
                      <m:sup>
                        <m:r>
                          <a:rPr lang="en-US" sz="20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𝑎𝑝𝑝𝑟</m:t>
                        </m:r>
                      </m:sup>
                    </m:sSubSup>
                    <m:r>
                      <a:rPr lang="en-US" sz="20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0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∙137</m:t>
                        </m:r>
                      </m:den>
                    </m:f>
                    <m:r>
                      <m:rPr>
                        <m:sty m:val="p"/>
                      </m:rPr>
                      <a:rPr lang="en-US" sz="2000" b="0" i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ln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sSup>
                          <m:sSupPr>
                            <m:ctrlPr>
                              <a:rPr lang="en-US" sz="20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nor/>
                                  </m:rPr>
                                  <a:rPr lang="en-US" sz="2000" dirty="0">
                                    <a:solidFill>
                                      <a:srgbClr val="FFFF00"/>
                                    </a:solidFill>
                                    <a:sym typeface="Symbol" panose="05050102010706020507" pitchFamily="18" charset="2"/>
                                  </a:rPr>
                                  <m:t></m:t>
                                </m:r>
                                <m:r>
                                  <m:rPr>
                                    <m:nor/>
                                  </m:rPr>
                                  <a:rPr lang="en-US" sz="2000" b="0" i="1" dirty="0" smtClean="0">
                                    <a:solidFill>
                                      <a:srgbClr val="FFFF00"/>
                                    </a:solidFill>
                                    <a:sym typeface="Symbol" panose="05050102010706020507" pitchFamily="18" charset="2"/>
                                  </a:rPr>
                                  <m:t>b</m:t>
                                </m:r>
                              </m:e>
                            </m:d>
                          </m:e>
                          <m:sup>
                            <m:r>
                              <a:rPr lang="en-US" sz="20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000" dirty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</m:oMath>
                </a14:m>
                <a:r>
                  <a:rPr lang="en-US" sz="2000" dirty="0">
                    <a:solidFill>
                      <a:srgbClr val="FFFF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000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en-US" sz="2000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000" b="1" i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en-US" sz="2000" b="1" i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en-US" sz="2000" b="1" i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en-US" sz="2000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𝐥𝐧</m:t>
                    </m:r>
                    <m:d>
                      <m:dPr>
                        <m:begChr m:val="["/>
                        <m:endChr m:val="]"/>
                        <m:ctrlPr>
                          <a:rPr lang="en-US" sz="20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0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000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b="1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nor/>
                                  </m:rPr>
                                  <a:rPr lang="en-US" sz="2000" b="1" dirty="0">
                                    <a:solidFill>
                                      <a:srgbClr val="FFFF00"/>
                                    </a:solidFill>
                                    <a:sym typeface="Symbol" panose="05050102010706020507" pitchFamily="18" charset="2"/>
                                  </a:rPr>
                                  <m:t></m:t>
                                </m:r>
                                <m:r>
                                  <m:rPr>
                                    <m:nor/>
                                  </m:rPr>
                                  <a:rPr lang="en-US" sz="2000" b="1" i="1" dirty="0" smtClean="0">
                                    <a:solidFill>
                                      <a:srgbClr val="FFFF00"/>
                                    </a:solidFill>
                                    <a:sym typeface="Symbol" panose="05050102010706020507" pitchFamily="18" charset="2"/>
                                  </a:rPr>
                                  <m:t>b</m:t>
                                </m:r>
                              </m:e>
                            </m:d>
                          </m:e>
                          <m:sup>
                            <m:r>
                              <a:rPr lang="en-US" sz="2000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d>
                  </m:oMath>
                </a14:m>
                <a:endParaRPr lang="ru-RU" sz="2000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7D1FDC5-1007-4C37-9CCA-27D9742262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55" y="4693088"/>
                <a:ext cx="5731981" cy="436210"/>
              </a:xfrm>
              <a:prstGeom prst="rect">
                <a:avLst/>
              </a:prstGeom>
              <a:blipFill>
                <a:blip r:embed="rId4"/>
                <a:stretch>
                  <a:fillRect l="-1596" b="-1408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5C9068C-3ACC-462A-B08C-4BDD733F1DE9}"/>
                  </a:ext>
                </a:extLst>
              </p:cNvPr>
              <p:cNvSpPr txBox="1"/>
              <p:nvPr/>
            </p:nvSpPr>
            <p:spPr>
              <a:xfrm>
                <a:off x="4924187" y="4978681"/>
                <a:ext cx="4219813" cy="9753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FF00"/>
                        </a:solidFill>
                        <a:effectLst/>
                        <a:latin typeface="Cambria Math" panose="02040503050406030204" pitchFamily="18" charset="0"/>
                        <a:ea typeface="Georgia" panose="02040502050405020303" pitchFamily="18" charset="0"/>
                        <a:sym typeface="Symbol" panose="05050102010706020507" pitchFamily="18" charset="2"/>
                      </a:rPr>
                      <m:t>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FFFF00"/>
                            </a:solidFill>
                            <a:effectLst/>
                            <a:latin typeface="Cambria Math" panose="02040503050406030204" pitchFamily="18" charset="0"/>
                            <a:ea typeface="Georgia" panose="02040502050405020303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effectLst/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𝑞</m:t>
                        </m:r>
                      </m:e>
                    </m:d>
                    <m:r>
                      <a:rPr lang="en-US" sz="2800" b="0" i="1" smtClean="0">
                        <a:solidFill>
                          <a:srgbClr val="FFFF00"/>
                        </a:solidFill>
                        <a:effectLst/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rgbClr val="FFFF00"/>
                            </a:solidFill>
                            <a:effectLst/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ru-RU" sz="2800" b="0" i="1" smtClean="0">
                            <a:solidFill>
                              <a:srgbClr val="FFFF00"/>
                            </a:solidFill>
                            <a:effectLst/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𝜋</m:t>
                        </m:r>
                      </m:num>
                      <m:den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FFFF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2800" dirty="0">
                                <a:solidFill>
                                  <a:srgbClr val="FFFF00"/>
                                </a:solidFill>
                                <a:sym typeface="Symbol" panose="05050102010706020507" pitchFamily="18" charset="2"/>
                              </a:rPr>
                              <m:t></m:t>
                            </m:r>
                          </m:e>
                          <m:sup>
                            <m:r>
                              <a:rPr lang="ru-RU" sz="2800" b="0" i="1" smtClean="0">
                                <a:solidFill>
                                  <a:srgbClr val="FFFF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2</m:t>
                            </m:r>
                          </m:sup>
                        </m:sSup>
                        <m:r>
                          <a:rPr lang="ru-RU" sz="2800" b="0" i="1" smtClean="0">
                            <a:solidFill>
                              <a:srgbClr val="FFFF00"/>
                            </a:solidFill>
                            <a:effectLst/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Г</m:t>
                        </m:r>
                        <m:d>
                          <m:dPr>
                            <m:ctrlPr>
                              <a:rPr lang="ru-RU" sz="2800" b="0" i="1" smtClean="0">
                                <a:solidFill>
                                  <a:srgbClr val="FFFF00"/>
                                </a:solidFill>
                                <a:effectLst/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FFFF00"/>
                                </a:solidFill>
                                <a:effectLst/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−</m:t>
                            </m:r>
                            <m:r>
                              <a:rPr lang="en-US" sz="2800" b="0" i="1" smtClean="0">
                                <a:solidFill>
                                  <a:srgbClr val="FFFF00"/>
                                </a:solidFill>
                                <a:effectLst/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𝑖</m:t>
                            </m:r>
                            <m:r>
                              <a:rPr lang="en-US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</m:d>
                      </m:den>
                    </m:f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1+</m:t>
                            </m:r>
                            <m:r>
                              <a:rPr lang="en-US" sz="28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𝑖</m:t>
                            </m:r>
                            <m:r>
                              <a:rPr lang="en-US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sub>
                        </m:sSub>
                        <m:d>
                          <m:dPr>
                            <m:ctrlPr>
                              <a:rPr lang="en-US" sz="28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𝑞</m:t>
                            </m:r>
                            <m:r>
                              <a:rPr lang="en-US" sz="28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/</m:t>
                            </m:r>
                            <m:r>
                              <m:rPr>
                                <m:nor/>
                              </m:rPr>
                              <a:rPr lang="en-US" sz="2800" dirty="0">
                                <a:solidFill>
                                  <a:srgbClr val="FFFF00"/>
                                </a:solidFill>
                                <a:sym typeface="Symbol" panose="05050102010706020507" pitchFamily="18" charset="2"/>
                              </a:rPr>
                              <m:t></m:t>
                            </m:r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800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𝑞</m:t>
                                </m:r>
                                <m:r>
                                  <a:rPr lang="en-US" sz="2800" b="0" i="1" dirty="0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/2</m:t>
                                </m:r>
                                <m:r>
                                  <m:rPr>
                                    <m:nor/>
                                  </m:rPr>
                                  <a:rPr lang="en-US" sz="2800" dirty="0">
                                    <a:solidFill>
                                      <a:srgbClr val="FFFF00"/>
                                    </a:solidFill>
                                    <a:sym typeface="Symbol" panose="05050102010706020507" pitchFamily="18" charset="2"/>
                                  </a:rPr>
                                  <m:t></m:t>
                                </m:r>
                              </m:e>
                            </m:d>
                          </m:e>
                          <m:sup>
                            <m:r>
                              <a:rPr lang="en-US" sz="2800" b="0" i="1" dirty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1+</m:t>
                            </m:r>
                            <m:r>
                              <a:rPr lang="en-US" sz="28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8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sup>
                        </m:sSup>
                      </m:den>
                    </m:f>
                  </m:oMath>
                </a14:m>
                <a:endParaRPr lang="ru-RU" sz="28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5C9068C-3ACC-462A-B08C-4BDD733F1D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4187" y="4978681"/>
                <a:ext cx="4219813" cy="97539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859C0C3-3FA7-48AD-BCAD-B5D0A0EFFA9A}"/>
                  </a:ext>
                </a:extLst>
              </p:cNvPr>
              <p:cNvSpPr txBox="1"/>
              <p:nvPr/>
            </p:nvSpPr>
            <p:spPr>
              <a:xfrm>
                <a:off x="179512" y="5958458"/>
                <a:ext cx="5968808" cy="3250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𝐾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𝜇</m:t>
                        </m:r>
                      </m:sub>
                    </m:sSub>
                    <m:d>
                      <m:dPr>
                        <m:ctrlPr>
                          <a:rPr lang="en-US" sz="14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sz="14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1400" dirty="0">
                    <a:solidFill>
                      <a:srgbClr val="FFFF00"/>
                    </a:solidFill>
                  </a:rPr>
                  <a:t> - </a:t>
                </a:r>
                <a:r>
                  <a:rPr lang="ru-RU" sz="1400" dirty="0">
                    <a:solidFill>
                      <a:srgbClr val="FFFF00"/>
                    </a:solidFill>
                  </a:rPr>
                  <a:t>модифицированная ф-я Бесселя 2-го рода (функция Макдональда)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859C0C3-3FA7-48AD-BCAD-B5D0A0EFFA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5958458"/>
                <a:ext cx="5968808" cy="325089"/>
              </a:xfrm>
              <a:prstGeom prst="rect">
                <a:avLst/>
              </a:prstGeom>
              <a:blipFill>
                <a:blip r:embed="rId6"/>
                <a:stretch>
                  <a:fillRect b="-148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D21C4F56-48A1-4B19-9645-F70A0DF89573}"/>
              </a:ext>
            </a:extLst>
          </p:cNvPr>
          <p:cNvCxnSpPr>
            <a:cxnSpLocks/>
          </p:cNvCxnSpPr>
          <p:nvPr/>
        </p:nvCxnSpPr>
        <p:spPr>
          <a:xfrm>
            <a:off x="64155" y="5949694"/>
            <a:ext cx="907984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8ACE563-8C5A-409A-8E4C-67ADA7A96095}"/>
                  </a:ext>
                </a:extLst>
              </p:cNvPr>
              <p:cNvSpPr txBox="1"/>
              <p:nvPr/>
            </p:nvSpPr>
            <p:spPr>
              <a:xfrm>
                <a:off x="2498032" y="5118176"/>
                <a:ext cx="1331767" cy="7838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000" dirty="0" smtClean="0">
                          <a:solidFill>
                            <a:schemeClr val="accent1"/>
                          </a:solidFill>
                          <a:sym typeface="Symbol" panose="05050102010706020507" pitchFamily="18" charset="2"/>
                        </a:rPr>
                        <m:t></m:t>
                      </m:r>
                      <m:r>
                        <m:rPr>
                          <m:nor/>
                        </m:rPr>
                        <a:rPr lang="en-US" sz="2000" b="0" i="0" dirty="0" smtClean="0">
                          <a:solidFill>
                            <a:schemeClr val="accent1"/>
                          </a:solidFill>
                          <a:sym typeface="Symbol" panose="05050102010706020507" pitchFamily="18" charset="2"/>
                        </a:rPr>
                        <m:t>=</m:t>
                      </m:r>
                      <m:d>
                        <m:dPr>
                          <m:ctrlPr>
                            <a:rPr lang="en-US" sz="2000" i="1" dirty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 dirty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fPr>
                            <m:num>
                              <m:r>
                                <a:rPr lang="en-US" sz="2000" i="1" dirty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3</m:t>
                              </m:r>
                              <m:r>
                                <m:rPr>
                                  <m:sty m:val="p"/>
                                </m:rPr>
                                <a:rPr lang="el-GR" sz="2000" i="1" dirty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Λ</m:t>
                              </m:r>
                            </m:num>
                            <m:den>
                              <m:r>
                                <a:rPr lang="en-US" sz="2000" b="0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10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8ACE563-8C5A-409A-8E4C-67ADA7A960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8032" y="5118176"/>
                <a:ext cx="1331767" cy="78386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132A907-DCA2-4539-AFEF-70DAE288F12F}"/>
                  </a:ext>
                </a:extLst>
              </p:cNvPr>
              <p:cNvSpPr txBox="1"/>
              <p:nvPr/>
            </p:nvSpPr>
            <p:spPr>
              <a:xfrm>
                <a:off x="3543848" y="5270174"/>
                <a:ext cx="1060229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B0F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[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rgbClr val="00B0F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GeV</m:t>
                      </m:r>
                      <m:r>
                        <a:rPr lang="en-US" sz="2000" b="0" i="1" smtClean="0">
                          <a:solidFill>
                            <a:srgbClr val="00B0F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].</m:t>
                      </m:r>
                    </m:oMath>
                  </m:oMathPara>
                </a14:m>
                <a:endParaRPr lang="ru-RU" sz="20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132A907-DCA2-4539-AFEF-70DAE288F1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3848" y="5270174"/>
                <a:ext cx="1060229" cy="400110"/>
              </a:xfrm>
              <a:prstGeom prst="rect">
                <a:avLst/>
              </a:prstGeom>
              <a:blipFill>
                <a:blip r:embed="rId8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71909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249D31C-DC14-4237-9EF7-EA867297D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февраль  2024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ADB5BD2-6FE7-4B3B-9937-64C00EF35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Семинар ПИЯФ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3C3F320-245B-43AC-B1DF-7992FDC70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88091-FFDB-409F-BB89-D26587CE3B9B}" type="slidenum">
              <a:rPr lang="ru-RU" smtClean="0"/>
              <a:pPr/>
              <a:t>17</a:t>
            </a:fld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5C9068C-3ACC-462A-B08C-4BDD733F1DE9}"/>
                  </a:ext>
                </a:extLst>
              </p:cNvPr>
              <p:cNvSpPr txBox="1"/>
              <p:nvPr/>
            </p:nvSpPr>
            <p:spPr>
              <a:xfrm>
                <a:off x="2038886" y="3922696"/>
                <a:ext cx="4368669" cy="9753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FF00"/>
                        </a:solidFill>
                        <a:effectLst/>
                        <a:latin typeface="Cambria Math" panose="02040503050406030204" pitchFamily="18" charset="0"/>
                        <a:ea typeface="Georgia" panose="02040502050405020303" pitchFamily="18" charset="0"/>
                        <a:sym typeface="Symbol" panose="05050102010706020507" pitchFamily="18" charset="2"/>
                      </a:rPr>
                      <m:t>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FFFF00"/>
                            </a:solidFill>
                            <a:effectLst/>
                            <a:latin typeface="Cambria Math" panose="02040503050406030204" pitchFamily="18" charset="0"/>
                            <a:ea typeface="Georgia" panose="02040502050405020303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effectLst/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𝑞</m:t>
                        </m:r>
                      </m:e>
                    </m:d>
                    <m:r>
                      <a:rPr lang="en-US" sz="2800" b="0" i="1" smtClean="0">
                        <a:solidFill>
                          <a:srgbClr val="FFFF00"/>
                        </a:solidFill>
                        <a:effectLst/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rgbClr val="FFFF00"/>
                            </a:solidFill>
                            <a:effectLst/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ru-RU" sz="2800" b="0" i="1" smtClean="0">
                            <a:solidFill>
                              <a:srgbClr val="FFFF00"/>
                            </a:solidFill>
                            <a:effectLst/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𝜋</m:t>
                        </m:r>
                      </m:num>
                      <m:den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FFFF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2800" dirty="0">
                                <a:solidFill>
                                  <a:srgbClr val="FFFF00"/>
                                </a:solidFill>
                                <a:sym typeface="Symbol" panose="05050102010706020507" pitchFamily="18" charset="2"/>
                              </a:rPr>
                              <m:t></m:t>
                            </m:r>
                          </m:e>
                          <m:sup>
                            <m:r>
                              <a:rPr lang="ru-RU" sz="2800" b="0" i="1" smtClean="0">
                                <a:solidFill>
                                  <a:srgbClr val="FFFF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2</m:t>
                            </m:r>
                          </m:sup>
                        </m:sSup>
                        <m:r>
                          <a:rPr lang="ru-RU" sz="2800" b="0" i="1" smtClean="0">
                            <a:solidFill>
                              <a:srgbClr val="FFFF00"/>
                            </a:solidFill>
                            <a:effectLst/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Г</m:t>
                        </m:r>
                        <m:d>
                          <m:dPr>
                            <m:ctrlPr>
                              <a:rPr lang="ru-RU" sz="2800" b="0" i="1" smtClean="0">
                                <a:solidFill>
                                  <a:srgbClr val="FFFF00"/>
                                </a:solidFill>
                                <a:effectLst/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FFFF00"/>
                                </a:solidFill>
                                <a:effectLst/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−</m:t>
                            </m:r>
                            <m:r>
                              <a:rPr lang="en-US" sz="2800" b="0" i="1" smtClean="0">
                                <a:solidFill>
                                  <a:srgbClr val="FFFF00"/>
                                </a:solidFill>
                                <a:effectLst/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𝑖</m:t>
                            </m:r>
                            <m:r>
                              <a:rPr lang="en-US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</m:d>
                      </m:den>
                    </m:f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1+</m:t>
                            </m:r>
                            <m:r>
                              <a:rPr lang="en-US" sz="28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𝑖</m:t>
                            </m:r>
                            <m:r>
                              <a:rPr lang="en-US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sub>
                        </m:sSub>
                        <m:d>
                          <m:dPr>
                            <m:ctrlPr>
                              <a:rPr lang="en-US" sz="28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𝑞</m:t>
                            </m:r>
                            <m:r>
                              <a:rPr lang="en-US" sz="28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/</m:t>
                            </m:r>
                            <m:r>
                              <m:rPr>
                                <m:nor/>
                              </m:rPr>
                              <a:rPr lang="en-US" sz="2800" dirty="0">
                                <a:solidFill>
                                  <a:srgbClr val="FFFF00"/>
                                </a:solidFill>
                                <a:sym typeface="Symbol" panose="05050102010706020507" pitchFamily="18" charset="2"/>
                              </a:rPr>
                              <m:t></m:t>
                            </m:r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800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𝑞</m:t>
                                </m:r>
                                <m:r>
                                  <a:rPr lang="en-US" sz="2800" b="0" i="1" dirty="0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/2</m:t>
                                </m:r>
                                <m:r>
                                  <m:rPr>
                                    <m:nor/>
                                  </m:rPr>
                                  <a:rPr lang="en-US" sz="2800" dirty="0">
                                    <a:solidFill>
                                      <a:srgbClr val="FFFF00"/>
                                    </a:solidFill>
                                    <a:sym typeface="Symbol" panose="05050102010706020507" pitchFamily="18" charset="2"/>
                                  </a:rPr>
                                  <m:t></m:t>
                                </m:r>
                              </m:e>
                            </m:d>
                          </m:e>
                          <m:sup>
                            <m:r>
                              <a:rPr lang="en-US" sz="2800" b="0" i="1" dirty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1+</m:t>
                            </m:r>
                            <m:r>
                              <a:rPr lang="en-US" sz="28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8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sup>
                        </m:sSup>
                      </m:den>
                    </m:f>
                  </m:oMath>
                </a14:m>
                <a:endParaRPr lang="ru-RU" sz="28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5C9068C-3ACC-462A-B08C-4BDD733F1D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8886" y="3922696"/>
                <a:ext cx="4368669" cy="97539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859C0C3-3FA7-48AD-BCAD-B5D0A0EFFA9A}"/>
                  </a:ext>
                </a:extLst>
              </p:cNvPr>
              <p:cNvSpPr txBox="1"/>
              <p:nvPr/>
            </p:nvSpPr>
            <p:spPr>
              <a:xfrm>
                <a:off x="179512" y="5958458"/>
                <a:ext cx="5968808" cy="3250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𝐾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𝜇</m:t>
                        </m:r>
                      </m:sub>
                    </m:sSub>
                    <m:d>
                      <m:dPr>
                        <m:ctrlPr>
                          <a:rPr lang="en-US" sz="14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sz="14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1400" dirty="0">
                    <a:solidFill>
                      <a:srgbClr val="FFFF00"/>
                    </a:solidFill>
                  </a:rPr>
                  <a:t> - </a:t>
                </a:r>
                <a:r>
                  <a:rPr lang="ru-RU" sz="1400" dirty="0">
                    <a:solidFill>
                      <a:srgbClr val="FFFF00"/>
                    </a:solidFill>
                  </a:rPr>
                  <a:t>модифицированная ф-я Бесселя 2-го рода (функция Макдональда)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859C0C3-3FA7-48AD-BCAD-B5D0A0EFFA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5958458"/>
                <a:ext cx="5968808" cy="325089"/>
              </a:xfrm>
              <a:prstGeom prst="rect">
                <a:avLst/>
              </a:prstGeom>
              <a:blipFill>
                <a:blip r:embed="rId4"/>
                <a:stretch>
                  <a:fillRect b="-148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D21C4F56-48A1-4B19-9645-F70A0DF89573}"/>
              </a:ext>
            </a:extLst>
          </p:cNvPr>
          <p:cNvCxnSpPr>
            <a:cxnSpLocks/>
          </p:cNvCxnSpPr>
          <p:nvPr/>
        </p:nvCxnSpPr>
        <p:spPr>
          <a:xfrm>
            <a:off x="64155" y="5949694"/>
            <a:ext cx="907984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3960785-9F7E-4622-B616-1FEFC68E6FA4}"/>
                  </a:ext>
                </a:extLst>
              </p:cNvPr>
              <p:cNvSpPr txBox="1"/>
              <p:nvPr/>
            </p:nvSpPr>
            <p:spPr>
              <a:xfrm>
                <a:off x="323528" y="2300678"/>
                <a:ext cx="7403336" cy="789062"/>
              </a:xfrm>
              <a:prstGeom prst="rect">
                <a:avLst/>
              </a:prstGeom>
              <a:noFill/>
              <a:ln w="31750">
                <a:solidFill>
                  <a:srgbClr val="FFFF00"/>
                </a:solidFill>
              </a:ln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tabLst>
                    <a:tab pos="328295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22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Georgia" panose="02040502050405020303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Georgia" panose="02040502050405020303" pitchFamily="18" charset="0"/>
                          </a:rPr>
                          <m:t>𝑇</m:t>
                        </m:r>
                      </m:e>
                      <m:sub>
                        <m:r>
                          <a:rPr lang="ru-RU" sz="22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Georgia" panose="02040502050405020303" pitchFamily="18" charset="0"/>
                          </a:rPr>
                          <m:t>𝐶</m:t>
                        </m:r>
                        <m:r>
                          <a:rPr lang="ru-RU" sz="22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Georgia" panose="02040502050405020303" pitchFamily="18" charset="0"/>
                          </a:rPr>
                          <m:t>+</m:t>
                        </m:r>
                        <m:r>
                          <a:rPr lang="ru-RU" sz="22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Georgia" panose="02040502050405020303" pitchFamily="18" charset="0"/>
                          </a:rPr>
                          <m:t>𝑁</m:t>
                        </m:r>
                      </m:sub>
                    </m:sSub>
                    <m:d>
                      <m:dPr>
                        <m:ctrlPr>
                          <a:rPr lang="en-US" sz="22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Georgia" panose="02040502050405020303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2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𝑞</m:t>
                            </m:r>
                          </m:e>
                          <m:sup>
                            <m:r>
                              <a:rPr lang="en-US" sz="22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ru-RU" sz="2200" i="1">
                        <a:solidFill>
                          <a:srgbClr val="FFFF00"/>
                        </a:solidFill>
                        <a:effectLst/>
                        <a:latin typeface="Cambria Math" panose="02040503050406030204" pitchFamily="18" charset="0"/>
                        <a:ea typeface="Georgia" panose="02040502050405020303" pitchFamily="18" charset="0"/>
                      </a:rPr>
                      <m:t>=</m:t>
                    </m:r>
                    <m:r>
                      <a:rPr lang="en-US" sz="2200" b="0" i="1" smtClean="0">
                        <a:solidFill>
                          <a:srgbClr val="FFFF00"/>
                        </a:solidFill>
                        <a:effectLst/>
                        <a:latin typeface="Cambria Math" panose="02040503050406030204" pitchFamily="18" charset="0"/>
                        <a:ea typeface="Georgia" panose="02040502050405020303" pitchFamily="18" charset="0"/>
                      </a:rPr>
                      <m:t>−2</m:t>
                    </m:r>
                    <m:r>
                      <a:rPr lang="en-US" sz="2200" b="0" i="1" smtClean="0">
                        <a:solidFill>
                          <a:srgbClr val="FFFF00"/>
                        </a:solidFill>
                        <a:effectLst/>
                        <a:latin typeface="Cambria Math" panose="02040503050406030204" pitchFamily="18" charset="0"/>
                        <a:ea typeface="Georgia" panose="02040502050405020303" pitchFamily="18" charset="0"/>
                      </a:rPr>
                      <m:t>𝑖𝑠</m:t>
                    </m:r>
                    <m:r>
                      <a:rPr lang="en-US" sz="2200" b="0" i="1" smtClean="0">
                        <a:solidFill>
                          <a:srgbClr val="FFFF00"/>
                        </a:solidFill>
                        <a:effectLst/>
                        <a:latin typeface="Cambria Math" panose="02040503050406030204" pitchFamily="18" charset="0"/>
                        <a:ea typeface="Georgia" panose="02040502050405020303" pitchFamily="18" charset="0"/>
                        <a:sym typeface="Symbol" panose="05050102010706020507" pitchFamily="18" charset="2"/>
                      </a:rPr>
                      <m:t></m:t>
                    </m:r>
                    <m:d>
                      <m:dPr>
                        <m:ctrlPr>
                          <a:rPr lang="en-US" sz="2200" b="0" i="1" smtClean="0">
                            <a:solidFill>
                              <a:srgbClr val="FFFF00"/>
                            </a:solidFill>
                            <a:effectLst/>
                            <a:latin typeface="Cambria Math" panose="02040503050406030204" pitchFamily="18" charset="0"/>
                            <a:ea typeface="Georgia" panose="02040502050405020303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200" b="0" i="1" smtClean="0">
                                <a:solidFill>
                                  <a:srgbClr val="FFFF00"/>
                                </a:solidFill>
                                <a:effectLst/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pPr>
                          <m:e>
                            <m:r>
                              <a:rPr lang="en-US" sz="2200" b="0" i="1" smtClean="0">
                                <a:solidFill>
                                  <a:srgbClr val="FFFF00"/>
                                </a:solidFill>
                                <a:effectLst/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𝑞</m:t>
                            </m:r>
                          </m:e>
                          <m:sup>
                            <m:r>
                              <a:rPr lang="en-US" sz="2200" b="0" i="1" smtClean="0">
                                <a:solidFill>
                                  <a:srgbClr val="FFFF00"/>
                                </a:solidFill>
                                <a:effectLst/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200" b="0" i="1" smtClean="0">
                        <a:solidFill>
                          <a:srgbClr val="FFFF00"/>
                        </a:solidFill>
                        <a:effectLst/>
                        <a:latin typeface="Cambria Math" panose="02040503050406030204" pitchFamily="18" charset="0"/>
                        <a:ea typeface="Georgia" panose="02040502050405020303" pitchFamily="18" charset="0"/>
                        <a:sym typeface="Symbol" panose="05050102010706020507" pitchFamily="18" charset="2"/>
                      </a:rPr>
                      <m:t>+</m:t>
                    </m:r>
                    <m:f>
                      <m:fPr>
                        <m:ctrlPr>
                          <a:rPr lang="ru-RU" sz="2200" i="1">
                            <a:solidFill>
                              <a:srgbClr val="FFFF00"/>
                            </a:solidFill>
                            <a:effectLst/>
                            <a:latin typeface="Cambria Math" panose="02040503050406030204" pitchFamily="18" charset="0"/>
                            <a:ea typeface="Georgia" panose="02040502050405020303" pitchFamily="18" charset="0"/>
                          </a:rPr>
                        </m:ctrlPr>
                      </m:fPr>
                      <m:num>
                        <m:r>
                          <a:rPr lang="en-US" sz="2200" i="1" smtClean="0">
                            <a:solidFill>
                              <a:srgbClr val="FFFF00"/>
                            </a:solidFill>
                            <a:effectLst/>
                            <a:latin typeface="Cambria Math" panose="02040503050406030204" pitchFamily="18" charset="0"/>
                            <a:ea typeface="Georgia" panose="02040502050405020303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200" b="0" i="1" smtClean="0">
                            <a:solidFill>
                              <a:srgbClr val="FFFF00"/>
                            </a:solidFill>
                            <a:effectLst/>
                            <a:latin typeface="Cambria Math" panose="02040503050406030204" pitchFamily="18" charset="0"/>
                            <a:ea typeface="Georgia" panose="02040502050405020303" pitchFamily="18" charset="0"/>
                          </a:rPr>
                          <m:t>4</m:t>
                        </m:r>
                        <m:r>
                          <a:rPr lang="ru-RU" sz="2200" i="1">
                            <a:solidFill>
                              <a:srgbClr val="FFFF00"/>
                            </a:solidFill>
                            <a:effectLst/>
                            <a:latin typeface="Cambria Math" panose="02040503050406030204" pitchFamily="18" charset="0"/>
                            <a:ea typeface="Georgia" panose="02040502050405020303" pitchFamily="18" charset="0"/>
                          </a:rPr>
                          <m:t>𝜋</m:t>
                        </m:r>
                      </m:den>
                    </m:f>
                    <m:nary>
                      <m:naryPr>
                        <m:ctrlPr>
                          <a:rPr lang="ru-RU" sz="2200" i="1" smtClean="0">
                            <a:solidFill>
                              <a:srgbClr val="FFFF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200" b="0" i="1" smtClean="0">
                            <a:solidFill>
                              <a:srgbClr val="FFFF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ru-RU" sz="2200" i="1" smtClean="0">
                            <a:solidFill>
                              <a:srgbClr val="FFFF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sz="2200" b="0" i="1" smtClean="0">
                            <a:solidFill>
                              <a:srgbClr val="FFFF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US" sz="2200" b="0" i="1" smtClean="0">
                                <a:solidFill>
                                  <a:srgbClr val="FFFF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en-US" sz="22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2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p>
                                <m:r>
                                  <a:rPr lang="en-US" sz="22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  <m:sup>
                            <m:r>
                              <a:rPr lang="en-US" sz="2200" b="0" i="1" smtClean="0">
                                <a:solidFill>
                                  <a:srgbClr val="FFFF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  <m:r>
                      <a:rPr lang="en-US" sz="22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Georgia" panose="02040502050405020303" pitchFamily="18" charset="0"/>
                        <a:sym typeface="Symbol" panose="05050102010706020507" pitchFamily="18" charset="2"/>
                      </a:rPr>
                      <m:t></m:t>
                    </m:r>
                    <m:d>
                      <m:dPr>
                        <m:ctrlPr>
                          <a:rPr lang="en-US" sz="22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Georgia" panose="02040502050405020303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2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pPr>
                          <m:e>
                            <m:r>
                              <a:rPr lang="en-US" sz="22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𝑞</m:t>
                            </m:r>
                            <m:r>
                              <a:rPr lang="en-US" sz="22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′</m:t>
                            </m:r>
                          </m:e>
                          <m:sup>
                            <m:r>
                              <a:rPr lang="en-US" sz="22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2</m:t>
                            </m:r>
                          </m:sup>
                        </m:sSup>
                      </m:e>
                    </m:d>
                    <m:sSub>
                      <m:sSubPr>
                        <m:ctrlPr>
                          <a:rPr lang="en-US" sz="22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2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accPr>
                          <m:e>
                            <m:r>
                              <a:rPr lang="en-US" sz="22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𝑇</m:t>
                            </m:r>
                          </m:e>
                        </m:acc>
                      </m:e>
                      <m:sub>
                        <m:r>
                          <a:rPr lang="en-US" sz="22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𝑁</m:t>
                        </m:r>
                      </m:sub>
                    </m:sSub>
                    <m:d>
                      <m:dPr>
                        <m:ctrlPr>
                          <a:rPr lang="en-US" sz="22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2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en-US" sz="22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p>
                                  <m:sSupPr>
                                    <m:ctrlPr>
                                      <a:rPr lang="en-US" sz="2200" i="1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200" b="0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p>
                                    <m:r>
                                      <a:rPr lang="en-US" sz="2200" i="1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200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2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p>
                                <m:r>
                                  <a:rPr lang="en-US" sz="22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  <m:sup>
                            <m:r>
                              <a:rPr lang="en-US" sz="22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200" b="0" i="1" dirty="0">
                    <a:solidFill>
                      <a:srgbClr val="FFFF00"/>
                    </a:solidFill>
                    <a:latin typeface="Cambria Math" panose="02040503050406030204" pitchFamily="18" charset="0"/>
                    <a:sym typeface="Symbol" panose="05050102010706020507" pitchFamily="18" charset="2"/>
                  </a:rPr>
                  <a:t>,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3960785-9F7E-4622-B616-1FEFC68E6F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2300678"/>
                <a:ext cx="7403336" cy="789062"/>
              </a:xfrm>
              <a:prstGeom prst="rect">
                <a:avLst/>
              </a:prstGeom>
              <a:blipFill>
                <a:blip r:embed="rId6"/>
                <a:stretch>
                  <a:fillRect b="-741"/>
                </a:stretch>
              </a:blipFill>
              <a:ln w="31750">
                <a:solidFill>
                  <a:srgbClr val="FFFF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D26FE18F-17CF-443D-90FF-7B3E2C94ED47}"/>
              </a:ext>
            </a:extLst>
          </p:cNvPr>
          <p:cNvSpPr txBox="1"/>
          <p:nvPr/>
        </p:nvSpPr>
        <p:spPr>
          <a:xfrm>
            <a:off x="8424425" y="2553050"/>
            <a:ext cx="4653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Georgia" panose="02040502050405020303" pitchFamily="18" charset="0"/>
              </a:rPr>
              <a:t>(</a:t>
            </a:r>
            <a:r>
              <a:rPr lang="en-US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Georgia" panose="02040502050405020303" pitchFamily="18" charset="0"/>
              </a:rPr>
              <a:t>1</a:t>
            </a:r>
            <a:r>
              <a:rPr lang="ru-RU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Georgia" panose="02040502050405020303" pitchFamily="18" charset="0"/>
              </a:rPr>
              <a:t>)</a:t>
            </a:r>
            <a:endParaRPr lang="ru-RU" dirty="0"/>
          </a:p>
        </p:txBody>
      </p:sp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8B9318A7-2EBD-4F12-8ADC-2634E60A58F3}"/>
              </a:ext>
            </a:extLst>
          </p:cNvPr>
          <p:cNvCxnSpPr>
            <a:cxnSpLocks/>
          </p:cNvCxnSpPr>
          <p:nvPr/>
        </p:nvCxnSpPr>
        <p:spPr>
          <a:xfrm flipV="1">
            <a:off x="2339752" y="2935130"/>
            <a:ext cx="2592288" cy="12139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7E9D3D9-9AFB-40B5-AC1C-F088F39DE148}"/>
                  </a:ext>
                </a:extLst>
              </p:cNvPr>
              <p:cNvSpPr txBox="1"/>
              <p:nvPr/>
            </p:nvSpPr>
            <p:spPr>
              <a:xfrm>
                <a:off x="3505531" y="559601"/>
                <a:ext cx="5579573" cy="1270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limUpp>
                        <m:limUppPr>
                          <m:ctrlPr>
                            <a:rPr lang="en-US" sz="24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limUppPr>
                        <m:e>
                          <m:groupChr>
                            <m:groupChrPr>
                              <m:chr m:val="⏞"/>
                              <m:pos m:val="top"/>
                              <m:vertJc m:val="bot"/>
                              <m:ctrlPr>
                                <a:rPr lang="en-US" sz="24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f>
                                <m:fPr>
                                  <m:ctrlPr>
                                    <a:rPr lang="en-US" sz="2400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sz="2400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400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400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  <m:r>
                                    <a:rPr lang="en-US" sz="2400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  <m:r>
                                    <a:rPr lang="en-US" sz="2400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sz="240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tot</m:t>
                                      </m:r>
                                    </m:sub>
                                  </m:sSub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2400" i="1">
                                          <a:solidFill>
                                            <a:srgbClr val="FFFF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FFFF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sz="2400" i="1">
                                          <a:solidFill>
                                            <a:srgbClr val="FFFF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ℏ</m:t>
                                      </m:r>
                                      <m:r>
                                        <a:rPr lang="en-US" sz="2400" i="1">
                                          <a:solidFill>
                                            <a:srgbClr val="FFFF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  <m:r>
                                        <a:rPr lang="en-US" sz="2400" i="1">
                                          <a:solidFill>
                                            <a:srgbClr val="FFFF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solidFill>
                                            <a:srgbClr val="FFFF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m:rPr>
                                  <m:nor/>
                                </m:rPr>
                                <a:rPr lang="en-US" sz="2400" dirty="0">
                                  <a:solidFill>
                                    <a:srgbClr val="FFFF00"/>
                                  </a:solidFill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  <m:sSup>
                                    <m:sSupPr>
                                      <m:ctrlPr>
                                        <a:rPr lang="en-US" sz="2400" i="1">
                                          <a:solidFill>
                                            <a:srgbClr val="FFFF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FFFF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solidFill>
                                            <a:srgbClr val="FFFF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400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/2</m:t>
                                  </m:r>
                                </m:sup>
                              </m:sSup>
                            </m:e>
                          </m:groupChr>
                        </m:e>
                        <m:lim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𝑁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𝑞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lim>
                      </m:limUpp>
                      <m:sSup>
                        <m:sSupPr>
                          <m:ctrlPr>
                            <a:rPr lang="en-US" sz="24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en-US" sz="24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/2</m:t>
                          </m:r>
                        </m:sup>
                      </m:sSup>
                      <m:sSub>
                        <m:sSubPr>
                          <m:ctrlPr>
                            <a:rPr lang="en-US" sz="24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4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d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7E9D3D9-9AFB-40B5-AC1C-F088F39DE1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531" y="559601"/>
                <a:ext cx="5579573" cy="1270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FF6129A-4E66-46B4-A626-77A7CD4F373A}"/>
                  </a:ext>
                </a:extLst>
              </p:cNvPr>
              <p:cNvSpPr txBox="1"/>
              <p:nvPr/>
            </p:nvSpPr>
            <p:spPr>
              <a:xfrm>
                <a:off x="29800" y="34098"/>
                <a:ext cx="5294727" cy="6708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4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𝑇</m:t>
                            </m:r>
                          </m:e>
                        </m:acc>
                      </m:e>
                      <m:sub>
                        <m:r>
                          <a:rPr lang="en-US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𝑁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p>
                                  <m:sSupPr>
                                    <m:ctrlPr>
                                      <a:rPr lang="en-US" sz="2400" i="1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400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p>
                                <m:r>
                                  <a:rPr lang="en-US" sz="24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  <m:sup>
                            <m:r>
                              <a:rPr lang="en-US" sz="24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400" b="0" i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𝑇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𝑁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𝑞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2</m:t>
                            </m:r>
                          </m:sup>
                        </m:sSup>
                      </m:e>
                    </m:d>
                    <m:sSup>
                      <m:sSupPr>
                        <m:ctrlPr>
                          <a:rPr lang="en-US" sz="24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p>
                                <m:r>
                                  <a:rPr lang="en-US" sz="24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sup>
                    </m:sSup>
                    <m:sSub>
                      <m:sSubPr>
                        <m:ctrlPr>
                          <a:rPr lang="en-US" sz="24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rgbClr val="FFFF0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endParaRPr lang="ru-RU" sz="24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FF6129A-4E66-46B4-A626-77A7CD4F37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00" y="34098"/>
                <a:ext cx="5294727" cy="67088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id="{B616B131-66FA-4E22-B289-0AE455CF7170}"/>
              </a:ext>
            </a:extLst>
          </p:cNvPr>
          <p:cNvCxnSpPr>
            <a:cxnSpLocks/>
          </p:cNvCxnSpPr>
          <p:nvPr/>
        </p:nvCxnSpPr>
        <p:spPr>
          <a:xfrm>
            <a:off x="467544" y="559601"/>
            <a:ext cx="5184576" cy="1993449"/>
          </a:xfrm>
          <a:prstGeom prst="straightConnector1">
            <a:avLst/>
          </a:prstGeom>
          <a:ln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54035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249D31C-DC14-4237-9EF7-EA867297D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февраль  2024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ADB5BD2-6FE7-4B3B-9937-64C00EF35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Семинар ПИЯФ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3C3F320-245B-43AC-B1DF-7992FDC70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88091-FFDB-409F-BB89-D26587CE3B9B}" type="slidenum">
              <a:rPr lang="ru-RU" smtClean="0"/>
              <a:pPr/>
              <a:t>18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14358DF-9925-4B62-8529-F5143B20A6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484785"/>
            <a:ext cx="4554464" cy="429324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FBDE44E-37B6-49A1-A590-6E733E6A18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001" y="1484784"/>
            <a:ext cx="4549999" cy="429324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A73E1D1-E1B2-409C-B226-7B22B0BAF702}"/>
              </a:ext>
            </a:extLst>
          </p:cNvPr>
          <p:cNvSpPr txBox="1"/>
          <p:nvPr/>
        </p:nvSpPr>
        <p:spPr>
          <a:xfrm>
            <a:off x="35496" y="484648"/>
            <a:ext cx="89659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фитирования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экспериментальных данных</a:t>
            </a:r>
          </a:p>
        </p:txBody>
      </p:sp>
    </p:spTree>
    <p:extLst>
      <p:ext uri="{BB962C8B-B14F-4D97-AF65-F5344CB8AC3E}">
        <p14:creationId xmlns:p14="http://schemas.microsoft.com/office/powerpoint/2010/main" val="28780752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249D31C-DC14-4237-9EF7-EA867297D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февраль  2024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ADB5BD2-6FE7-4B3B-9937-64C00EF35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Семинар ПИЯФ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3C3F320-245B-43AC-B1DF-7992FDC70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88091-FFDB-409F-BB89-D26587CE3B9B}" type="slidenum">
              <a:rPr lang="ru-RU" smtClean="0"/>
              <a:pPr/>
              <a:t>19</a:t>
            </a:fld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3239B6-D4A2-4821-9E39-7213567F4622}"/>
              </a:ext>
            </a:extLst>
          </p:cNvPr>
          <p:cNvSpPr txBox="1"/>
          <p:nvPr/>
        </p:nvSpPr>
        <p:spPr>
          <a:xfrm>
            <a:off x="16098" y="3014858"/>
            <a:ext cx="1940513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(вариант 3)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9C55A0F-EDF2-41F5-8338-4804D1D39570}"/>
                  </a:ext>
                </a:extLst>
              </p:cNvPr>
              <p:cNvSpPr txBox="1"/>
              <p:nvPr/>
            </p:nvSpPr>
            <p:spPr>
              <a:xfrm>
                <a:off x="8683" y="3839742"/>
                <a:ext cx="9144000" cy="2031325"/>
              </a:xfrm>
              <a:prstGeom prst="rect">
                <a:avLst/>
              </a:prstGeom>
              <a:blipFill>
                <a:blip r:embed="rId3"/>
                <a:tile tx="0" ty="0" sx="100000" sy="100000" flip="none" algn="tl"/>
              </a:blipFill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b="1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Штрафная функция для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1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18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𝝌</m:t>
                        </m:r>
                      </m:e>
                      <m:sup>
                        <m:r>
                          <a:rPr lang="ru-RU" sz="1800" b="1" i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ru-RU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причем</a:t>
                </a:r>
                <a:r>
                  <a:rPr lang="ru-RU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180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ru-RU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новый дополнительный параметр </a:t>
                </a:r>
                <a:r>
                  <a:rPr lang="ru-RU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фитирования</a:t>
                </a:r>
                <a:r>
                  <a:rPr lang="en-US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ru-RU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одинаковый для всех экспериментальных точек</a:t>
                </a:r>
                <a:r>
                  <a:rPr lang="en-US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ru-RU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Такой вид штрафной функции обусловлен методом сдвига и тем фактом, что все систематические ошибки равны 0.055 от дифференциального поперечного сечения. То есть мы сдвигаем экспериментальные значения вверх (</a:t>
                </a:r>
                <a14:m>
                  <m:oMath xmlns:m="http://schemas.openxmlformats.org/officeDocument/2006/math">
                    <m:r>
                      <a:rPr lang="ru-RU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ru-RU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&gt;1</m:t>
                    </m:r>
                  </m:oMath>
                </a14:m>
                <a:r>
                  <a:rPr lang="ru-RU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или вниз (</a:t>
                </a:r>
                <a14:m>
                  <m:oMath xmlns:m="http://schemas.openxmlformats.org/officeDocument/2006/math">
                    <m:r>
                      <a:rPr lang="ru-RU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0&lt;</m:t>
                    </m:r>
                    <m:r>
                      <a:rPr lang="ru-RU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ru-RU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ru-RU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на величину, пропорциональную самому измеренному значению. Очевидно, что в этом случае коэффициент λ должен быть положи-тельным и близким к единице.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9C55A0F-EDF2-41F5-8338-4804D1D395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3" y="3839742"/>
                <a:ext cx="9144000" cy="2031325"/>
              </a:xfrm>
              <a:prstGeom prst="rect">
                <a:avLst/>
              </a:prstGeom>
              <a:blipFill>
                <a:blip r:embed="rId4"/>
                <a:stretch>
                  <a:fillRect l="-533" t="-1502" r="-600" b="-420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D1E05F4-0B03-4C7D-BDF2-D5BB4208B8E6}"/>
                  </a:ext>
                </a:extLst>
              </p:cNvPr>
              <p:cNvSpPr txBox="1"/>
              <p:nvPr/>
            </p:nvSpPr>
            <p:spPr>
              <a:xfrm>
                <a:off x="2087930" y="2578095"/>
                <a:ext cx="6174432" cy="11308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4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24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  <m:sup>
                          <m:r>
                            <a:rPr lang="ru-RU" sz="2400" i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ru-RU" sz="2400" i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ru-RU" sz="24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ru-RU" sz="24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ru-RU" sz="2400" i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ru-RU" sz="24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p>
                            <m:sSupPr>
                              <m:ctrlPr>
                                <a:rPr lang="ru-RU" sz="24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ru-RU" sz="2400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ru-RU" sz="2400" i="1" smtClean="0">
                                          <a:solidFill>
                                            <a:srgbClr val="FFFF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ru-RU" sz="2400" i="1">
                                              <a:solidFill>
                                                <a:srgbClr val="FFFF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ru-RU" sz="2400" i="1">
                                              <a:solidFill>
                                                <a:srgbClr val="FFFF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𝑌</m:t>
                                          </m:r>
                                        </m:e>
                                        <m:sup>
                                          <m:r>
                                            <m:rPr>
                                              <m:sty m:val="p"/>
                                            </m:rPr>
                                            <a:rPr lang="ru-RU" sz="2400" i="0">
                                              <a:solidFill>
                                                <a:srgbClr val="FFFF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th</m:t>
                                          </m:r>
                                        </m:sup>
                                      </m:sSup>
                                      <m:d>
                                        <m:dPr>
                                          <m:ctrlPr>
                                            <a:rPr lang="ru-RU" sz="2400" i="1">
                                              <a:solidFill>
                                                <a:srgbClr val="FFFF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ru-RU" sz="2400" i="1">
                                                  <a:solidFill>
                                                    <a:srgbClr val="FFFF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ru-RU" sz="2400" i="1">
                                                  <a:solidFill>
                                                    <a:srgbClr val="FFFF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ru-RU" sz="2400" i="1">
                                                  <a:solidFill>
                                                    <a:srgbClr val="FFFF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  <m:r>
                                        <a:rPr lang="ru-RU" sz="2400" i="0">
                                          <a:solidFill>
                                            <a:srgbClr val="FFFF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ru-RU" sz="2400" i="1">
                                          <a:solidFill>
                                            <a:srgbClr val="FFFF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  <m:r>
                                        <a:rPr lang="ru-RU" sz="2400" i="0">
                                          <a:solidFill>
                                            <a:srgbClr val="FFFF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sSup>
                                        <m:sSupPr>
                                          <m:ctrlPr>
                                            <a:rPr lang="ru-RU" sz="2400" i="1">
                                              <a:solidFill>
                                                <a:srgbClr val="FFFF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ru-RU" sz="2400" i="1">
                                              <a:solidFill>
                                                <a:srgbClr val="FFFF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𝑌</m:t>
                                          </m:r>
                                        </m:e>
                                        <m:sup>
                                          <m:r>
                                            <m:rPr>
                                              <m:sty m:val="p"/>
                                            </m:rPr>
                                            <a:rPr lang="ru-RU" sz="2400" i="0">
                                              <a:solidFill>
                                                <a:srgbClr val="FFFF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exp</m:t>
                                          </m:r>
                                        </m:sup>
                                      </m:sSup>
                                      <m:d>
                                        <m:dPr>
                                          <m:ctrlPr>
                                            <a:rPr lang="ru-RU" sz="2400" i="1">
                                              <a:solidFill>
                                                <a:srgbClr val="FFFF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ru-RU" sz="2400" i="1">
                                                  <a:solidFill>
                                                    <a:srgbClr val="FFFF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ru-RU" sz="2400" i="1">
                                                  <a:solidFill>
                                                    <a:srgbClr val="FFFF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ru-RU" sz="2400" i="1">
                                                  <a:solidFill>
                                                    <a:srgbClr val="FFFF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num>
                                    <m:den>
                                      <m:r>
                                        <m:rPr>
                                          <m:sty m:val="p"/>
                                        </m:rPr>
                                        <a:rPr lang="ru-RU" sz="2400" i="0">
                                          <a:solidFill>
                                            <a:srgbClr val="FFFF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Δ</m:t>
                                      </m:r>
                                      <m:sSub>
                                        <m:sSubPr>
                                          <m:ctrlPr>
                                            <a:rPr lang="ru-RU" sz="2400" i="1" smtClean="0">
                                              <a:solidFill>
                                                <a:srgbClr val="FFFF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0" i="1" smtClean="0">
                                              <a:solidFill>
                                                <a:srgbClr val="FFFF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𝑌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400" b="0" i="0" smtClean="0">
                                              <a:solidFill>
                                                <a:srgbClr val="FFFF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stat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ru-RU" sz="2400" i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sz="2400" i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ru-RU" sz="24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ru-RU" sz="2400" b="1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ru-RU" sz="2400" b="1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ru-RU" sz="2400" b="1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𝝀</m:t>
                                      </m:r>
                                      <m:r>
                                        <a:rPr lang="ru-RU" sz="2400" b="1" i="0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ru-RU" sz="2400" b="1" i="0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num>
                                    <m:den>
                                      <m:r>
                                        <a:rPr lang="ru-RU" sz="2400" b="1" i="0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𝟎</m:t>
                                      </m:r>
                                      <m:r>
                                        <a:rPr lang="ru-RU" sz="2400" b="1" i="0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.</m:t>
                                      </m:r>
                                      <m:r>
                                        <a:rPr lang="ru-RU" sz="2400" b="1" i="0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𝟎𝟓𝟓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ru-RU" sz="2400" i="0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D1E05F4-0B03-4C7D-BDF2-D5BB4208B8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7930" y="2578095"/>
                <a:ext cx="6174432" cy="113082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79AA5832-9EDA-4886-9C21-03F3ACBCFC67}"/>
              </a:ext>
            </a:extLst>
          </p:cNvPr>
          <p:cNvSpPr txBox="1"/>
          <p:nvPr/>
        </p:nvSpPr>
        <p:spPr>
          <a:xfrm>
            <a:off x="-13282" y="788568"/>
            <a:ext cx="1944216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(вариант 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E8F3543-C443-4943-A4DF-70628BABDD04}"/>
                  </a:ext>
                </a:extLst>
              </p:cNvPr>
              <p:cNvSpPr txBox="1"/>
              <p:nvPr/>
            </p:nvSpPr>
            <p:spPr>
              <a:xfrm>
                <a:off x="2087930" y="401262"/>
                <a:ext cx="6957800" cy="11555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4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24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  <m:sup>
                          <m:r>
                            <a:rPr lang="ru-RU" sz="2400" i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ru-RU" sz="2400" i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ru-RU" sz="24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ru-RU" sz="24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ru-RU" sz="2400" i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ru-RU" sz="24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p>
                            <m:sSupPr>
                              <m:ctrlPr>
                                <a:rPr lang="ru-RU" sz="24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ru-RU" sz="2400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ru-RU" sz="2400" i="1">
                                          <a:solidFill>
                                            <a:srgbClr val="FFFF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ru-RU" sz="2400" i="1">
                                              <a:solidFill>
                                                <a:srgbClr val="FFFF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ru-RU" sz="2400" i="1">
                                              <a:solidFill>
                                                <a:srgbClr val="FFFF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𝑌</m:t>
                                          </m:r>
                                        </m:e>
                                        <m:sup>
                                          <m:r>
                                            <m:rPr>
                                              <m:sty m:val="p"/>
                                            </m:rPr>
                                            <a:rPr lang="ru-RU" sz="2400" i="0">
                                              <a:solidFill>
                                                <a:srgbClr val="FFFF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th</m:t>
                                          </m:r>
                                        </m:sup>
                                      </m:sSup>
                                      <m:d>
                                        <m:dPr>
                                          <m:ctrlPr>
                                            <a:rPr lang="ru-RU" sz="2400" i="1">
                                              <a:solidFill>
                                                <a:srgbClr val="FFFF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ru-RU" sz="2400" i="1">
                                                  <a:solidFill>
                                                    <a:srgbClr val="FFFF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ru-RU" sz="2400" i="1">
                                                  <a:solidFill>
                                                    <a:srgbClr val="FFFF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ru-RU" sz="2400" i="1">
                                                  <a:solidFill>
                                                    <a:srgbClr val="FFFF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  <m:r>
                                        <a:rPr lang="ru-RU" sz="2400" i="0">
                                          <a:solidFill>
                                            <a:srgbClr val="FFFF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ru-RU" sz="2400" i="1">
                                              <a:solidFill>
                                                <a:srgbClr val="FFFF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ru-RU" sz="2400" i="1">
                                                  <a:solidFill>
                                                    <a:srgbClr val="FFFF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ru-RU" sz="2400" i="1">
                                                  <a:solidFill>
                                                    <a:srgbClr val="FFFF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𝑌</m:t>
                                              </m:r>
                                            </m:e>
                                            <m:sup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ru-RU" sz="2400" i="0">
                                                  <a:solidFill>
                                                    <a:srgbClr val="FFFF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exp</m:t>
                                              </m:r>
                                            </m:sup>
                                          </m:sSup>
                                          <m:d>
                                            <m:dPr>
                                              <m:ctrlPr>
                                                <a:rPr lang="ru-RU" sz="2400" i="1">
                                                  <a:solidFill>
                                                    <a:srgbClr val="FFFF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ru-RU" sz="2400" i="1">
                                                      <a:solidFill>
                                                        <a:srgbClr val="FFFF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ru-RU" sz="2400" i="1">
                                                      <a:solidFill>
                                                        <a:srgbClr val="FFFF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𝑥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ru-RU" sz="2400" i="1">
                                                      <a:solidFill>
                                                        <a:srgbClr val="FFFF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  <m:r>
                                            <a:rPr lang="ru-RU" sz="2400" i="0">
                                              <a:solidFill>
                                                <a:srgbClr val="FFFF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r>
                                            <a:rPr lang="ru-RU" sz="2400" i="1">
                                              <a:solidFill>
                                                <a:srgbClr val="FFFF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𝜆</m:t>
                                          </m:r>
                                          <m:r>
                                            <a:rPr lang="ru-RU" sz="2400" i="0">
                                              <a:solidFill>
                                                <a:srgbClr val="FFFF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  <m:r>
                                            <m:rPr>
                                              <m:sty m:val="p"/>
                                            </m:rPr>
                                            <a:rPr lang="ru-RU" sz="2400" i="0">
                                              <a:solidFill>
                                                <a:srgbClr val="FFFF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Δ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ru-RU" sz="2400" i="1">
                                                  <a:solidFill>
                                                    <a:srgbClr val="FFFF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ru-RU" sz="2400" i="1">
                                                  <a:solidFill>
                                                    <a:srgbClr val="FFFF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𝑌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ru-RU" sz="2400" i="0">
                                                  <a:solidFill>
                                                    <a:srgbClr val="FFFF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syst</m:t>
                                              </m:r>
                                            </m:sub>
                                          </m:sSub>
                                          <m:d>
                                            <m:dPr>
                                              <m:ctrlPr>
                                                <a:rPr lang="ru-RU" sz="2400" i="1">
                                                  <a:solidFill>
                                                    <a:srgbClr val="FFFF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ru-RU" sz="2400" i="1">
                                                      <a:solidFill>
                                                        <a:srgbClr val="FFFF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ru-RU" sz="2400" i="1">
                                                      <a:solidFill>
                                                        <a:srgbClr val="FFFF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𝑥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ru-RU" sz="2400" i="1">
                                                      <a:solidFill>
                                                        <a:srgbClr val="FFFF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e>
                                      </m:d>
                                    </m:num>
                                    <m:den>
                                      <m:r>
                                        <m:rPr>
                                          <m:sty m:val="p"/>
                                        </m:rPr>
                                        <a:rPr lang="ru-RU" sz="2400" i="0">
                                          <a:solidFill>
                                            <a:srgbClr val="FFFF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Δ</m:t>
                                      </m:r>
                                      <m:sSub>
                                        <m:sSubPr>
                                          <m:ctrlPr>
                                            <a:rPr lang="ru-RU" sz="2400" i="1" smtClean="0">
                                              <a:solidFill>
                                                <a:srgbClr val="FFFF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0" i="1" smtClean="0">
                                              <a:solidFill>
                                                <a:srgbClr val="FFFF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𝑌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400" b="0" i="0" smtClean="0">
                                              <a:solidFill>
                                                <a:srgbClr val="FFFF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stat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ru-RU" sz="2400" i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sz="2400" i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ru-RU" sz="2400" b="1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400" b="1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𝝀</m:t>
                              </m:r>
                            </m:e>
                            <m:sup>
                              <m:r>
                                <a:rPr lang="ru-RU" sz="2400" b="1" i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E8F3543-C443-4943-A4DF-70628BABDD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7930" y="401262"/>
                <a:ext cx="6957800" cy="115557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3E2BBEA-4C48-423D-A40D-03EFFB673AE6}"/>
                  </a:ext>
                </a:extLst>
              </p:cNvPr>
              <p:cNvSpPr txBox="1"/>
              <p:nvPr/>
            </p:nvSpPr>
            <p:spPr>
              <a:xfrm>
                <a:off x="159806" y="1690015"/>
                <a:ext cx="8885924" cy="646331"/>
              </a:xfrm>
              <a:prstGeom prst="rect">
                <a:avLst/>
              </a:prstGeom>
              <a:blipFill>
                <a:blip r:embed="rId3"/>
                <a:tile tx="0" ty="0" sx="100000" sy="100000" flip="none" algn="tl"/>
              </a:blipFill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b="1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Штрафная функция для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1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18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𝝌</m:t>
                        </m:r>
                      </m:e>
                      <m:sup>
                        <m:r>
                          <a:rPr lang="ru-RU" sz="1800" b="1" i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ru-RU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где </a:t>
                </a:r>
                <a14:m>
                  <m:oMath xmlns:m="http://schemas.openxmlformats.org/officeDocument/2006/math">
                    <m:r>
                      <a:rPr lang="ru-RU" sz="180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ru-RU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дополнительный параметр </a:t>
                </a:r>
                <a:r>
                  <a:rPr lang="ru-RU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фитирования</a:t>
                </a:r>
                <a:r>
                  <a:rPr lang="en-US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ru-RU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одинако</a:t>
                </a:r>
                <a:r>
                  <a:rPr lang="en-US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ru-RU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вый для всех точек данного эксперимента</a:t>
                </a:r>
                <a:r>
                  <a:rPr lang="en-US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3E2BBEA-4C48-423D-A40D-03EFFB673A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806" y="1690015"/>
                <a:ext cx="8885924" cy="646331"/>
              </a:xfrm>
              <a:prstGeom prst="rect">
                <a:avLst/>
              </a:prstGeom>
              <a:blipFill>
                <a:blip r:embed="rId7"/>
                <a:stretch>
                  <a:fillRect l="-549" t="-3774" r="-617" b="-1509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5733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9000">
              <a:schemeClr val="accent1">
                <a:lumMod val="5000"/>
                <a:lumOff val="95000"/>
                <a:alpha val="74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CB71120-E706-4946-B36B-46345FA62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февраль  2024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CCFA374-4BCF-406D-A2CA-88707018D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Семинар ПИЯФ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3E4395B-6218-442C-937E-79348682B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88091-FFDB-409F-BB89-D26587CE3B9B}" type="slidenum">
              <a:rPr lang="ru-RU" smtClean="0"/>
              <a:pPr/>
              <a:t>2</a:t>
            </a:fld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405FB1A-62EA-4DA7-A79E-A74857040825}"/>
                  </a:ext>
                </a:extLst>
              </p:cNvPr>
              <p:cNvSpPr txBox="1"/>
              <p:nvPr/>
            </p:nvSpPr>
            <p:spPr>
              <a:xfrm>
                <a:off x="509422" y="548680"/>
                <a:ext cx="7899941" cy="54175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180000" algn="just">
                  <a:spcBef>
                    <a:spcPts val="300"/>
                  </a:spcBef>
                </a:pPr>
                <a:r>
                  <a:rPr lang="ru-RU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В представленном с</a:t>
                </a:r>
                <a:r>
                  <a:rPr lang="ru-RU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ообщении</a:t>
                </a:r>
                <a:r>
                  <a:rPr lang="ru-RU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рассматриваются статистические аспекты извлечения параметров</a:t>
                </a:r>
                <a:endParaRPr lang="en-U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180000" algn="just">
                  <a:spcBef>
                    <a:spcPts val="300"/>
                  </a:spcBef>
                </a:pPr>
                <a:r>
                  <a:rPr lang="en-US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                                   </a:t>
                </a:r>
                <a14:m>
                  <m:oMath xmlns:m="http://schemas.openxmlformats.org/officeDocument/2006/math">
                    <m:r>
                      <a:rPr lang="ru-RU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𝜌</m:t>
                    </m:r>
                    <m:r>
                      <a:rPr lang="en-US" sz="18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  </m:t>
                    </m:r>
                    <m:r>
                      <a:rPr lang="ru-RU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ru-RU" sz="180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ru-RU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ru-RU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ru-RU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Re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ru-RU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ru-RU" i="1"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ru-RU" i="1"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𝑇</m:t>
                                        </m:r>
                                      </m:e>
                                      <m:sub>
                                        <m:r>
                                          <a:rPr lang="ru-RU" i="1"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𝑁</m:t>
                                        </m:r>
                                      </m:sub>
                                    </m:sSub>
                                    <m:r>
                                      <a:rPr lang="ru-RU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(</m:t>
                                    </m:r>
                                    <m:r>
                                      <a:rPr lang="ru-RU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𝑠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,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𝑡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)</m:t>
                                    </m:r>
                                  </m:e>
                                </m:d>
                              </m:num>
                              <m:den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Im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ru-RU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ru-RU" i="1"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ru-RU" i="1"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𝑇</m:t>
                                        </m:r>
                                      </m:e>
                                      <m:sub>
                                        <m:r>
                                          <a:rPr lang="ru-RU" i="1"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𝑁</m:t>
                                        </m:r>
                                      </m:sub>
                                    </m:sSub>
                                    <m:r>
                                      <a:rPr lang="ru-RU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(</m:t>
                                    </m:r>
                                    <m:r>
                                      <a:rPr lang="ru-RU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𝑠</m:t>
                                    </m:r>
                                    <m:r>
                                      <a:rPr lang="ru-RU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,</m:t>
                                    </m:r>
                                    <m:r>
                                      <a:rPr lang="ru-RU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𝑡</m:t>
                                    </m:r>
                                    <m:r>
                                      <a:rPr lang="ru-RU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)</m:t>
                                    </m:r>
                                  </m:e>
                                </m:d>
                              </m:den>
                            </m:f>
                          </m:e>
                        </m:d>
                      </m:e>
                      <m:sub>
                        <m:r>
                          <a:rPr lang="en-US" sz="18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en-US" sz="1800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→</m:t>
                        </m:r>
                        <m:r>
                          <a:rPr lang="en-US" sz="18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ru-RU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180000" algn="just">
                  <a:spcBef>
                    <a:spcPts val="300"/>
                  </a:spcBef>
                </a:pPr>
                <a:r>
                  <a:rPr lang="en-US" sz="18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tot</m:t>
                        </m:r>
                      </m:sub>
                    </m:sSub>
                    <m:r>
                      <a:rPr lang="ru-RU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ru-RU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Im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ru-RU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ru-RU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ru-RU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𝑁</m:t>
                                    </m:r>
                                  </m:sub>
                                </m:sSub>
                                <m:r>
                                  <a:rPr lang="ru-RU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(</m:t>
                                </m:r>
                                <m:r>
                                  <a:rPr lang="ru-RU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𝑠</m:t>
                                </m:r>
                                <m:r>
                                  <a:rPr lang="ru-RU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r>
                                  <a:rPr lang="ru-RU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  <m:r>
                                  <a:rPr lang="ru-RU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)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i="1" dirty="0"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180000" algn="just">
                  <a:spcBef>
                    <a:spcPts val="300"/>
                  </a:spcBef>
                </a:pPr>
                <a:r>
                  <a:rPr lang="en-US" sz="18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                                   </a:t>
                </a:r>
                <a14:m>
                  <m:oMath xmlns:m="http://schemas.openxmlformats.org/officeDocument/2006/math">
                    <m:r>
                      <a:rPr lang="ru-RU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18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  </m:t>
                    </m:r>
                    <m:r>
                      <a:rPr lang="ru-RU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ru-RU" sz="180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ru-RU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ru-RU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f>
                                  <m:fPr>
                                    <m:ctrlPr>
                                      <a:rPr lang="ru-RU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𝜕</m:t>
                                    </m:r>
                                  </m:num>
                                  <m:den>
                                    <m:r>
                                      <a:rPr lang="ru-RU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𝜕</m:t>
                                    </m:r>
                                    <m:r>
                                      <a:rPr lang="ru-RU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𝑡</m:t>
                                    </m:r>
                                  </m:den>
                                </m:f>
                                <m:d>
                                  <m:dPr>
                                    <m:ctrlPr>
                                      <a:rPr lang="ru-RU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ru-RU" i="1"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ru-RU" i="1"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𝑑</m:t>
                                        </m:r>
                                        <m:r>
                                          <a:rPr lang="ru-RU" i="1"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𝜎</m:t>
                                        </m:r>
                                      </m:num>
                                      <m:den>
                                        <m:r>
                                          <a:rPr lang="ru-RU" i="1"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𝑑𝑡</m:t>
                                        </m:r>
                                      </m:den>
                                    </m:f>
                                  </m:e>
                                </m:d>
                              </m:num>
                              <m:den>
                                <m:f>
                                  <m:fPr>
                                    <m:ctrlPr>
                                      <a:rPr lang="ru-RU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𝑑</m:t>
                                    </m:r>
                                    <m:r>
                                      <a:rPr lang="ru-RU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𝜎</m:t>
                                    </m:r>
                                  </m:num>
                                  <m:den>
                                    <m:r>
                                      <a:rPr lang="ru-RU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𝑑𝑡</m:t>
                                    </m:r>
                                  </m:den>
                                </m:f>
                              </m:den>
                            </m:f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sz="18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    </m:t>
                    </m:r>
                  </m:oMath>
                </a14:m>
                <a:endParaRPr lang="ru-RU" sz="1800" b="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180000" algn="just">
                  <a:spcBef>
                    <a:spcPts val="300"/>
                  </a:spcBef>
                </a:pPr>
                <a:endParaRPr lang="ru-RU" sz="800" b="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spcBef>
                    <a:spcPts val="300"/>
                  </a:spcBef>
                </a:pPr>
                <a:r>
                  <a:rPr lang="ru-RU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из данных, полученных в </a:t>
                </a:r>
                <a:r>
                  <a:rPr lang="ru-RU" sz="1800" dirty="0" err="1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коллаборациях</a:t>
                </a:r>
                <a:r>
                  <a:rPr lang="ru-RU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ТОТЕМ и АТЛАС при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</m:rad>
                    <m:r>
                      <a:rPr lang="ru-RU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=13 </m:t>
                    </m:r>
                  </m:oMath>
                </a14:m>
                <a:r>
                  <a:rPr lang="ru-RU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ТэВ. Внимание к точности определения этих параметров связано с тем, что эти значения ассоциируются со свойствами пока ещё гипотетического </a:t>
                </a:r>
                <a:r>
                  <a:rPr lang="ru-RU" sz="1800" dirty="0" err="1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Оддерона</a:t>
                </a:r>
                <a:r>
                  <a:rPr lang="ru-RU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определяющего С-нечётную часть ядерной амплитуды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ru-RU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Это в особенности касается </a:t>
                </a:r>
                <a:r>
                  <a:rPr lang="ru-RU" sz="1800" i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коллаборации ТОТЕМ, объявившей о том, что их результаты, полученные в результате анализа данных в области Кулон-ядерной </a:t>
                </a:r>
                <a:r>
                  <a:rPr lang="ru-RU" sz="1800" i="1" dirty="0" err="1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интер</a:t>
                </a:r>
                <a:r>
                  <a:rPr lang="en-US" sz="1800" i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ru-RU" sz="1800" i="1" dirty="0" err="1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ференции</a:t>
                </a:r>
                <a:r>
                  <a:rPr lang="ru-RU" sz="1800" i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ru-RU" sz="1800" b="1" i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означают</a:t>
                </a:r>
                <a:r>
                  <a:rPr lang="en-US" sz="1800" b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285750" indent="-285750" algn="just">
                  <a:spcBef>
                    <a:spcPts val="300"/>
                  </a:spcBef>
                  <a:buFont typeface="Arial" panose="020B0604020202020204" pitchFamily="34" charset="0"/>
                  <a:buChar char="•"/>
                </a:pPr>
                <a:r>
                  <a:rPr lang="ru-RU" sz="1800" b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либо «открытие </a:t>
                </a:r>
                <a:r>
                  <a:rPr lang="ru-RU" sz="1800" b="1" dirty="0" err="1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Оддерона</a:t>
                </a:r>
                <a:r>
                  <a:rPr lang="ru-RU" sz="1800" b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»</a:t>
                </a:r>
                <a:r>
                  <a:rPr lang="ru-RU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(«кроссинг-нечётное бесцветное 3-глюонное связанное состояние»</a:t>
                </a:r>
                <a:r>
                  <a:rPr lang="ru-RU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  <a:r>
                  <a:rPr lang="ru-RU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</a:p>
              <a:p>
                <a:pPr marL="285750" indent="-285750" algn="just">
                  <a:spcBef>
                    <a:spcPts val="300"/>
                  </a:spcBef>
                  <a:buFont typeface="Arial" panose="020B0604020202020204" pitchFamily="34" charset="0"/>
                  <a:buChar char="•"/>
                </a:pPr>
                <a:r>
                  <a:rPr lang="ru-RU" sz="1800" b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либо замедление роста полных сечений</a:t>
                </a:r>
                <a:r>
                  <a:rPr lang="ru-RU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405FB1A-62EA-4DA7-A79E-A748570408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422" y="548680"/>
                <a:ext cx="7899941" cy="5417573"/>
              </a:xfrm>
              <a:prstGeom prst="rect">
                <a:avLst/>
              </a:prstGeom>
              <a:blipFill>
                <a:blip r:embed="rId3"/>
                <a:stretch>
                  <a:fillRect l="-695" t="-5174" r="-6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72726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249D31C-DC14-4237-9EF7-EA867297D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февраль  2024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ADB5BD2-6FE7-4B3B-9937-64C00EF35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Семинар ПИЯФ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3C3F320-245B-43AC-B1DF-7992FDC70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88091-FFDB-409F-BB89-D26587CE3B9B}" type="slidenum">
              <a:rPr lang="ru-RU" smtClean="0"/>
              <a:pPr/>
              <a:t>20</a:t>
            </a:fld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2598CFF-128B-4CB1-B0FD-E3947F5D3147}"/>
                  </a:ext>
                </a:extLst>
              </p:cNvPr>
              <p:cNvSpPr txBox="1"/>
              <p:nvPr/>
            </p:nvSpPr>
            <p:spPr>
              <a:xfrm>
                <a:off x="395536" y="692696"/>
                <a:ext cx="8352928" cy="5069786"/>
              </a:xfrm>
              <a:prstGeom prst="rect">
                <a:avLst/>
              </a:prstGeom>
              <a:solidFill>
                <a:srgbClr val="002060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ru-RU" sz="240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Таким образом</m:t>
                      </m:r>
                      <m:r>
                        <m:rPr>
                          <m:nor/>
                        </m:rPr>
                        <a:rPr lang="ru-RU" sz="2400" b="0" i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ru-RU" sz="240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мы имеем следующие варианты извлеченных параметров</m:t>
                      </m:r>
                      <m:r>
                        <m:rPr>
                          <m:nor/>
                        </m:rPr>
                        <a:rPr lang="ru-RU" sz="2400" b="0" i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ru-RU" sz="240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полученных тремя разными способами:</m:t>
                      </m:r>
                    </m:oMath>
                  </m:oMathPara>
                </a14:m>
                <a:endParaRPr lang="ru-RU" sz="24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ru-RU" sz="8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2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sz="22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=0.10±0.01</m:t>
                      </m:r>
                      <m:r>
                        <m:rPr>
                          <m:nor/>
                        </m:rPr>
                        <a:rPr lang="en-US" sz="2200">
                          <a:solidFill>
                            <a:srgbClr val="FFFF00"/>
                          </a:solidFill>
                        </a:rPr>
                        <m:t>,   </m:t>
                      </m:r>
                      <m:sSub>
                        <m:sSubPr>
                          <m:ctrlPr>
                            <a:rPr lang="ru-RU" sz="22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2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20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tot</m:t>
                          </m:r>
                        </m:sub>
                      </m:sSub>
                      <m:r>
                        <a:rPr lang="en-US" sz="22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=110.3±1.8</m:t>
                      </m:r>
                      <m:r>
                        <m:rPr>
                          <m:nor/>
                        </m:rPr>
                        <a:rPr lang="en-US" sz="2200">
                          <a:solidFill>
                            <a:srgbClr val="FFFF00"/>
                          </a:solidFill>
                        </a:rPr>
                        <m:t> [</m:t>
                      </m:r>
                      <m:r>
                        <m:rPr>
                          <m:nor/>
                        </m:rPr>
                        <a:rPr lang="en-US" sz="2200">
                          <a:solidFill>
                            <a:srgbClr val="FFFF00"/>
                          </a:solidFill>
                        </a:rPr>
                        <m:t>mb</m:t>
                      </m:r>
                      <m:r>
                        <m:rPr>
                          <m:nor/>
                        </m:rPr>
                        <a:rPr lang="en-US" sz="2200">
                          <a:solidFill>
                            <a:srgbClr val="FFFF00"/>
                          </a:solidFill>
                        </a:rPr>
                        <m:t>],   </m:t>
                      </m:r>
                      <m:r>
                        <a:rPr lang="ru-RU" sz="22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2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=20.87±0.35 </m:t>
                      </m:r>
                      <m:sSup>
                        <m:sSupPr>
                          <m:ctrlPr>
                            <a:rPr lang="ru-RU" sz="22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ru-RU" sz="22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ГэВ</m:t>
                          </m:r>
                        </m:e>
                        <m:sup>
                          <m:r>
                            <a:rPr lang="en-US" sz="22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  <m:r>
                        <a:rPr lang="en-US" sz="22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  <m:r>
                        <m:rPr>
                          <m:nor/>
                        </m:rPr>
                        <a:rPr lang="en-US" sz="2200">
                          <a:solidFill>
                            <a:srgbClr val="FFFF00"/>
                          </a:solidFill>
                        </a:rPr>
                        <m:t>.</m:t>
                      </m:r>
                    </m:oMath>
                  </m:oMathPara>
                </a14:m>
                <a:endParaRPr lang="ru-RU" sz="2200" dirty="0">
                  <a:solidFill>
                    <a:srgbClr val="FFFF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2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sz="22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=0.10±0.01</m:t>
                      </m:r>
                      <m:r>
                        <m:rPr>
                          <m:nor/>
                        </m:rPr>
                        <a:rPr lang="en-US" sz="2200">
                          <a:solidFill>
                            <a:srgbClr val="FFFF00"/>
                          </a:solidFill>
                        </a:rPr>
                        <m:t>,   </m:t>
                      </m:r>
                      <m:sSub>
                        <m:sSubPr>
                          <m:ctrlPr>
                            <a:rPr lang="ru-RU" sz="22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2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20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tot</m:t>
                          </m:r>
                        </m:sub>
                      </m:sSub>
                      <m:r>
                        <a:rPr lang="en-US" sz="22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=109.5±1.6</m:t>
                      </m:r>
                      <m:r>
                        <m:rPr>
                          <m:nor/>
                        </m:rPr>
                        <a:rPr lang="en-US" sz="2200">
                          <a:solidFill>
                            <a:srgbClr val="FFFF00"/>
                          </a:solidFill>
                        </a:rPr>
                        <m:t> [</m:t>
                      </m:r>
                      <m:r>
                        <m:rPr>
                          <m:nor/>
                        </m:rPr>
                        <a:rPr lang="en-US" sz="2200">
                          <a:solidFill>
                            <a:srgbClr val="FFFF00"/>
                          </a:solidFill>
                        </a:rPr>
                        <m:t>mb</m:t>
                      </m:r>
                      <m:r>
                        <m:rPr>
                          <m:nor/>
                        </m:rPr>
                        <a:rPr lang="en-US" sz="2200">
                          <a:solidFill>
                            <a:srgbClr val="FFFF00"/>
                          </a:solidFill>
                        </a:rPr>
                        <m:t>],   </m:t>
                      </m:r>
                      <m:r>
                        <a:rPr lang="ru-RU" sz="22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2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=21.02±0.26 </m:t>
                      </m:r>
                      <m:sSup>
                        <m:sSupPr>
                          <m:ctrlPr>
                            <a:rPr lang="ru-RU" sz="22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ru-RU" sz="22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ГэВ</m:t>
                          </m:r>
                        </m:e>
                        <m:sup>
                          <m:r>
                            <a:rPr lang="en-US" sz="22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  <m:r>
                        <a:rPr lang="en-US" sz="22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  <m:r>
                        <m:rPr>
                          <m:nor/>
                        </m:rPr>
                        <a:rPr lang="en-US" sz="2200">
                          <a:solidFill>
                            <a:srgbClr val="FFFF00"/>
                          </a:solidFill>
                        </a:rPr>
                        <m:t>.</m:t>
                      </m:r>
                    </m:oMath>
                  </m:oMathPara>
                </a14:m>
                <a:endParaRPr lang="ru-RU" sz="2200" dirty="0">
                  <a:solidFill>
                    <a:srgbClr val="FFFF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2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sz="22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=0.11±0.01</m:t>
                      </m:r>
                      <m:r>
                        <m:rPr>
                          <m:nor/>
                        </m:rPr>
                        <a:rPr lang="en-US" sz="2200">
                          <a:solidFill>
                            <a:srgbClr val="FFFF00"/>
                          </a:solidFill>
                        </a:rPr>
                        <m:t>,   </m:t>
                      </m:r>
                      <m:sSub>
                        <m:sSubPr>
                          <m:ctrlPr>
                            <a:rPr lang="ru-RU" sz="22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2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20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tot</m:t>
                          </m:r>
                        </m:sub>
                      </m:sSub>
                      <m:r>
                        <a:rPr lang="en-US" sz="22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=107.6±1.7</m:t>
                      </m:r>
                      <m:r>
                        <m:rPr>
                          <m:nor/>
                        </m:rPr>
                        <a:rPr lang="en-US" sz="2200">
                          <a:solidFill>
                            <a:srgbClr val="FFFF00"/>
                          </a:solidFill>
                        </a:rPr>
                        <m:t> [</m:t>
                      </m:r>
                      <m:r>
                        <m:rPr>
                          <m:nor/>
                        </m:rPr>
                        <a:rPr lang="en-US" sz="2200">
                          <a:solidFill>
                            <a:srgbClr val="FFFF00"/>
                          </a:solidFill>
                        </a:rPr>
                        <m:t>mb</m:t>
                      </m:r>
                      <m:r>
                        <m:rPr>
                          <m:nor/>
                        </m:rPr>
                        <a:rPr lang="en-US" sz="2200">
                          <a:solidFill>
                            <a:srgbClr val="FFFF00"/>
                          </a:solidFill>
                        </a:rPr>
                        <m:t>],   </m:t>
                      </m:r>
                      <m:r>
                        <a:rPr lang="ru-RU" sz="22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2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=21.15±0.55 </m:t>
                      </m:r>
                      <m:sSup>
                        <m:sSupPr>
                          <m:ctrlPr>
                            <a:rPr lang="ru-RU" sz="22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ru-RU" sz="22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ГэВ</m:t>
                          </m:r>
                        </m:e>
                        <m:sup>
                          <m:r>
                            <a:rPr lang="en-US" sz="22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  <m:r>
                        <a:rPr lang="en-US" sz="22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  <m:r>
                        <m:rPr>
                          <m:nor/>
                        </m:rPr>
                        <a:rPr lang="en-US" sz="2200">
                          <a:solidFill>
                            <a:srgbClr val="FFFF00"/>
                          </a:solidFill>
                        </a:rPr>
                        <m:t>.</m:t>
                      </m:r>
                    </m:oMath>
                  </m:oMathPara>
                </a14:m>
                <a:endParaRPr lang="ru-RU" sz="2200" dirty="0">
                  <a:solidFill>
                    <a:srgbClr val="FFFF00"/>
                  </a:solidFill>
                </a:endParaRPr>
              </a:p>
              <a:p>
                <a:endParaRPr lang="ru-RU" sz="800" dirty="0">
                  <a:solidFill>
                    <a:srgbClr val="FFFF00"/>
                  </a:solidFill>
                </a:endParaRPr>
              </a:p>
              <a:p>
                <a:pPr algn="just"/>
                <a:r>
                  <a:rPr lang="ru-RU" sz="2400" b="1" u="sng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</a:rPr>
                  <a:t>Эти результаты чрезвычайно близки друг к другу и </a:t>
                </a:r>
                <a:r>
                  <a:rPr lang="ru-RU" sz="2400" b="1" u="sng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</a:rPr>
                  <a:t>факти</a:t>
                </a:r>
                <a:r>
                  <a:rPr lang="ru-RU" sz="2400" b="1" u="sng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</a:rPr>
                  <a:t>-чески неразличимы с учетом своих ошибок </a:t>
                </a:r>
                <a:r>
                  <a:rPr lang="ru-RU" sz="2400" b="1" u="sng" dirty="0">
                    <a:solidFill>
                      <a:srgbClr val="FFFF00"/>
                    </a:solidFill>
                    <a:latin typeface="Times New Roman" panose="02020603050405020304" pitchFamily="18" charset="0"/>
                    <a:ea typeface="Georgia" panose="02040502050405020303" pitchFamily="18" charset="0"/>
                  </a:rPr>
                  <a:t>и соответствуют значениям заявленных </a:t>
                </a:r>
                <a:r>
                  <a:rPr lang="en-US" sz="2400" b="1" u="sng" dirty="0">
                    <a:solidFill>
                      <a:srgbClr val="FFFF00"/>
                    </a:solidFill>
                    <a:latin typeface="Times New Roman" panose="02020603050405020304" pitchFamily="18" charset="0"/>
                    <a:ea typeface="Georgia" panose="02040502050405020303" pitchFamily="18" charset="0"/>
                  </a:rPr>
                  <a:t>TOTEM</a:t>
                </a:r>
                <a:r>
                  <a:rPr lang="ru-RU" sz="2400" b="1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</a:rPr>
                  <a:t>.</a:t>
                </a:r>
                <a:endParaRPr lang="en-US" sz="2400" b="1" dirty="0">
                  <a:solidFill>
                    <a:srgbClr val="FFFF00"/>
                  </a:solidFill>
                  <a:effectLst/>
                  <a:latin typeface="Times New Roman" panose="02020603050405020304" pitchFamily="18" charset="0"/>
                  <a:ea typeface="Georgia" panose="02040502050405020303" pitchFamily="18" charset="0"/>
                </a:endParaRPr>
              </a:p>
              <a:p>
                <a:pPr algn="just"/>
                <a:endParaRPr lang="ru-RU" sz="800" b="1" dirty="0">
                  <a:solidFill>
                    <a:srgbClr val="FFFF00"/>
                  </a:solidFill>
                  <a:effectLst/>
                  <a:latin typeface="Times New Roman" panose="02020603050405020304" pitchFamily="18" charset="0"/>
                  <a:ea typeface="Georgia" panose="02040502050405020303" pitchFamily="18" charset="0"/>
                </a:endParaRPr>
              </a:p>
              <a:p>
                <a:pPr algn="just"/>
                <a:r>
                  <a:rPr lang="ru-RU" sz="2400" u="sng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</a:rPr>
                  <a:t>Казалось бы, на этом можно и закончить. </a:t>
                </a:r>
                <a:r>
                  <a:rPr lang="ru-RU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</a:rPr>
                  <a:t>Тем более, что два метода смещения экспериментальных результатов дают не только практически неотличимые результаты с прекрасной до-</a:t>
                </a:r>
                <a:r>
                  <a:rPr lang="ru-RU" sz="24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</a:rPr>
                  <a:t>верительностью</a:t>
                </a:r>
                <a:r>
                  <a:rPr lang="ru-RU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</a:rPr>
                  <a:t>, но и соответствуют практически одинаковому сдвигу экспериментальных данных.</a:t>
                </a:r>
                <a:endParaRPr lang="ru-RU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2598CFF-128B-4CB1-B0FD-E3947F5D31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692696"/>
                <a:ext cx="8352928" cy="5069786"/>
              </a:xfrm>
              <a:prstGeom prst="rect">
                <a:avLst/>
              </a:prstGeom>
              <a:blipFill>
                <a:blip r:embed="rId3"/>
                <a:stretch>
                  <a:fillRect l="-2263" r="-2190" b="-26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65828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249D31C-DC14-4237-9EF7-EA867297D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февраль  2024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ADB5BD2-6FE7-4B3B-9937-64C00EF35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Семинар ПИЯФ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3C3F320-245B-43AC-B1DF-7992FDC70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88091-FFDB-409F-BB89-D26587CE3B9B}" type="slidenum">
              <a:rPr lang="ru-RU" smtClean="0"/>
              <a:pPr/>
              <a:t>21</a:t>
            </a:fld>
            <a:endParaRPr lang="ru-RU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48AA0FD-7091-4B4A-B616-65C4EDC0D623}"/>
              </a:ext>
            </a:extLst>
          </p:cNvPr>
          <p:cNvSpPr txBox="1"/>
          <p:nvPr/>
        </p:nvSpPr>
        <p:spPr>
          <a:xfrm>
            <a:off x="533123" y="25523"/>
            <a:ext cx="846828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FFC000"/>
                </a:solidFill>
                <a:latin typeface="Comic Sans MS" panose="030F0702030302020204" pitchFamily="66" charset="0"/>
              </a:rPr>
              <a:t>Об экспериментальных данных </a:t>
            </a:r>
            <a:r>
              <a:rPr lang="ru-RU" sz="2400" u="sng" dirty="0">
                <a:solidFill>
                  <a:srgbClr val="FFC000"/>
                </a:solidFill>
                <a:latin typeface="Comic Sans MS" panose="030F0702030302020204" pitchFamily="66" charset="0"/>
              </a:rPr>
              <a:t>с малым значением </a:t>
            </a:r>
            <a:r>
              <a:rPr lang="en-US" sz="2400" dirty="0">
                <a:solidFill>
                  <a:srgbClr val="FFC000"/>
                </a:solidFill>
                <a:latin typeface="Comic Sans MS" panose="030F0702030302020204" pitchFamily="66" charset="0"/>
              </a:rPr>
              <a:t>|</a:t>
            </a:r>
            <a:r>
              <a:rPr lang="en-US" sz="2400" i="1" dirty="0">
                <a:solidFill>
                  <a:srgbClr val="FFC000"/>
                </a:solidFill>
                <a:latin typeface="Comic Sans MS" panose="030F0702030302020204" pitchFamily="66" charset="0"/>
              </a:rPr>
              <a:t>t</a:t>
            </a:r>
            <a:r>
              <a:rPr lang="en-US" sz="2400" dirty="0">
                <a:solidFill>
                  <a:srgbClr val="FFC000"/>
                </a:solidFill>
                <a:latin typeface="Comic Sans MS" panose="030F0702030302020204" pitchFamily="66" charset="0"/>
              </a:rPr>
              <a:t>|</a:t>
            </a:r>
            <a:endParaRPr lang="ru-RU" sz="2400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67FE65E-3D61-4A41-A4AB-3C460D67DD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915" y="526431"/>
            <a:ext cx="7882702" cy="484592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C2FFF5B-FF1F-42D6-A2B0-DC0971964E19}"/>
              </a:ext>
            </a:extLst>
          </p:cNvPr>
          <p:cNvSpPr txBox="1"/>
          <p:nvPr/>
        </p:nvSpPr>
        <p:spPr>
          <a:xfrm>
            <a:off x="-16356" y="5500572"/>
            <a:ext cx="913819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600" dirty="0">
                <a:solidFill>
                  <a:srgbClr val="FFC000"/>
                </a:solidFill>
                <a:latin typeface="Comic Sans MS" panose="030F0702030302020204" pitchFamily="66" charset="0"/>
              </a:rPr>
              <a:t>“Peele's pertinent puzzle” – PPP-</a:t>
            </a:r>
            <a:r>
              <a:rPr lang="ru-RU" sz="1600" dirty="0">
                <a:solidFill>
                  <a:srgbClr val="FFC000"/>
                </a:solidFill>
                <a:latin typeface="Comic Sans MS" panose="030F0702030302020204" pitchFamily="66" charset="0"/>
              </a:rPr>
              <a:t>эффект</a:t>
            </a:r>
            <a:r>
              <a:rPr lang="en-US" sz="1600" dirty="0">
                <a:solidFill>
                  <a:srgbClr val="FFC000"/>
                </a:solidFill>
                <a:latin typeface="Comic Sans MS" panose="030F0702030302020204" pitchFamily="66" charset="0"/>
              </a:rPr>
              <a:t>:</a:t>
            </a:r>
          </a:p>
          <a:p>
            <a:pPr algn="just"/>
            <a:r>
              <a:rPr lang="en-US" sz="1600" dirty="0">
                <a:solidFill>
                  <a:srgbClr val="FFC000"/>
                </a:solidFill>
                <a:latin typeface="Comic Sans MS" panose="030F0702030302020204" pitchFamily="66" charset="0"/>
              </a:rPr>
              <a:t>R. </a:t>
            </a:r>
            <a:r>
              <a:rPr lang="en-US" sz="1600" dirty="0" err="1">
                <a:solidFill>
                  <a:srgbClr val="FFC000"/>
                </a:solidFill>
                <a:latin typeface="Comic Sans MS" panose="030F0702030302020204" pitchFamily="66" charset="0"/>
              </a:rPr>
              <a:t>Fruhwirth</a:t>
            </a:r>
            <a:r>
              <a:rPr lang="en-US" sz="1600" dirty="0">
                <a:solidFill>
                  <a:srgbClr val="FFC000"/>
                </a:solidFill>
                <a:latin typeface="Comic Sans MS" panose="030F0702030302020204" pitchFamily="66" charset="0"/>
              </a:rPr>
              <a:t>, D. </a:t>
            </a:r>
            <a:r>
              <a:rPr lang="en-US" sz="1600" dirty="0" err="1">
                <a:solidFill>
                  <a:srgbClr val="FFC000"/>
                </a:solidFill>
                <a:latin typeface="Comic Sans MS" panose="030F0702030302020204" pitchFamily="66" charset="0"/>
              </a:rPr>
              <a:t>Neudecker</a:t>
            </a:r>
            <a:r>
              <a:rPr lang="en-US" sz="1600" dirty="0">
                <a:solidFill>
                  <a:srgbClr val="FFC000"/>
                </a:solidFill>
                <a:latin typeface="Comic Sans MS" panose="030F0702030302020204" pitchFamily="66" charset="0"/>
              </a:rPr>
              <a:t> and H. </a:t>
            </a:r>
            <a:r>
              <a:rPr lang="en-US" sz="1600" dirty="0" err="1">
                <a:solidFill>
                  <a:srgbClr val="FFC000"/>
                </a:solidFill>
                <a:latin typeface="Comic Sans MS" panose="030F0702030302020204" pitchFamily="66" charset="0"/>
              </a:rPr>
              <a:t>Leeb</a:t>
            </a:r>
            <a:r>
              <a:rPr lang="en-US" sz="1600" dirty="0">
                <a:solidFill>
                  <a:srgbClr val="FFC000"/>
                </a:solidFill>
                <a:latin typeface="Comic Sans MS" panose="030F0702030302020204" pitchFamily="66" charset="0"/>
              </a:rPr>
              <a:t>, EPJ Web of Conferences, </a:t>
            </a:r>
            <a:r>
              <a:rPr lang="en-US" sz="1600" b="1" dirty="0">
                <a:solidFill>
                  <a:srgbClr val="FFC000"/>
                </a:solidFill>
                <a:latin typeface="Comic Sans MS" panose="030F0702030302020204" pitchFamily="66" charset="0"/>
              </a:rPr>
              <a:t>27</a:t>
            </a:r>
            <a:r>
              <a:rPr lang="en-US" sz="1600" dirty="0">
                <a:solidFill>
                  <a:srgbClr val="FFC000"/>
                </a:solidFill>
                <a:latin typeface="Comic Sans MS" panose="030F0702030302020204" pitchFamily="66" charset="0"/>
              </a:rPr>
              <a:t>201200008.</a:t>
            </a:r>
          </a:p>
          <a:p>
            <a:pPr algn="just"/>
            <a:r>
              <a:rPr lang="en-US" sz="1600" dirty="0">
                <a:solidFill>
                  <a:srgbClr val="FFC000"/>
                </a:solidFill>
                <a:latin typeface="Comic Sans MS" panose="030F0702030302020204" pitchFamily="66" charset="0"/>
                <a:hlinkClick r:id="rId4"/>
              </a:rPr>
              <a:t>https://www.epj-conferences.org/articles/epjconf/pdf/2012/09/epjconf_ncsc2_00008.pdf</a:t>
            </a:r>
            <a:endParaRPr lang="ru-RU" sz="1600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962C5A-9CFC-4C06-A901-7602F952FDE7}"/>
              </a:ext>
            </a:extLst>
          </p:cNvPr>
          <p:cNvSpPr txBox="1"/>
          <p:nvPr/>
        </p:nvSpPr>
        <p:spPr>
          <a:xfrm>
            <a:off x="5292080" y="3789040"/>
            <a:ext cx="50405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</a:t>
            </a:r>
            <a:r>
              <a:rPr lang="en-US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7152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249D31C-DC14-4237-9EF7-EA867297D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февраль  2024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ADB5BD2-6FE7-4B3B-9937-64C00EF35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Семинар ПИЯФ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3C3F320-245B-43AC-B1DF-7992FDC70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88091-FFDB-409F-BB89-D26587CE3B9B}" type="slidenum">
              <a:rPr lang="ru-RU" smtClean="0"/>
              <a:pPr/>
              <a:t>22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5DF9B9B-D405-44E4-907E-CB6B930826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088"/>
            <a:ext cx="8496944" cy="520437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63FA045-101F-47D5-AFA5-7D8BFF5CB581}"/>
              </a:ext>
            </a:extLst>
          </p:cNvPr>
          <p:cNvSpPr txBox="1"/>
          <p:nvPr/>
        </p:nvSpPr>
        <p:spPr>
          <a:xfrm>
            <a:off x="0" y="5175380"/>
            <a:ext cx="903649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700" dirty="0">
                <a:solidFill>
                  <a:srgbClr val="FFFF00"/>
                </a:solidFill>
                <a:latin typeface="Times New Roman" panose="02020603050405020304" pitchFamily="18" charset="0"/>
                <a:ea typeface="CMR10"/>
                <a:cs typeface="Times New Roman" panose="02020603050405020304" pitchFamily="18" charset="0"/>
              </a:rPr>
              <a:t>Теоретическая кривая идеально проходит по экспериментальным точкам (указаны полные ошибки) не только на участке </a:t>
            </a:r>
            <a:r>
              <a:rPr lang="ru-RU" sz="1700" dirty="0" err="1">
                <a:solidFill>
                  <a:srgbClr val="FFFF00"/>
                </a:solidFill>
                <a:latin typeface="Times New Roman" panose="02020603050405020304" pitchFamily="18" charset="0"/>
                <a:ea typeface="CMR10"/>
                <a:cs typeface="Times New Roman" panose="02020603050405020304" pitchFamily="18" charset="0"/>
              </a:rPr>
              <a:t>фитирования</a:t>
            </a:r>
            <a:r>
              <a:rPr lang="ru-RU" sz="1700" dirty="0">
                <a:solidFill>
                  <a:srgbClr val="FFFF00"/>
                </a:solidFill>
                <a:latin typeface="Times New Roman" panose="02020603050405020304" pitchFamily="18" charset="0"/>
                <a:ea typeface="CMR10"/>
                <a:cs typeface="Times New Roman" panose="02020603050405020304" pitchFamily="18" charset="0"/>
              </a:rPr>
              <a:t> но и почти на всем массиве данных</a:t>
            </a:r>
            <a:r>
              <a:rPr lang="en-US" sz="17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7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Обратите внимание что кривая очень хорошо проходит по точкам при малых </a:t>
            </a:r>
            <a:r>
              <a:rPr lang="en-US" sz="17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7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7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|. </a:t>
            </a:r>
            <a:r>
              <a:rPr lang="ru-RU" sz="17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больших </a:t>
            </a:r>
            <a:r>
              <a:rPr lang="en-US" sz="17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7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7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 </a:t>
            </a:r>
            <a:r>
              <a:rPr lang="ru-RU" sz="17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не наблюдается ибо формула для ядерной амплитуды там уже не работает</a:t>
            </a:r>
            <a:r>
              <a:rPr lang="en-US" sz="17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7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5599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249D31C-DC14-4237-9EF7-EA867297D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февраль  2024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ADB5BD2-6FE7-4B3B-9937-64C00EF35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Семинар ПИЯФ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3C3F320-245B-43AC-B1DF-7992FDC70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88091-FFDB-409F-BB89-D26587CE3B9B}" type="slidenum">
              <a:rPr lang="ru-RU" smtClean="0"/>
              <a:pPr/>
              <a:t>23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A5906E4-F684-4D21-AD4F-9F71E5D2D2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64" y="692696"/>
            <a:ext cx="9161264" cy="56112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5021C53-726A-4289-ACFB-A703B7A25A16}"/>
              </a:ext>
            </a:extLst>
          </p:cNvPr>
          <p:cNvSpPr txBox="1"/>
          <p:nvPr/>
        </p:nvSpPr>
        <p:spPr>
          <a:xfrm>
            <a:off x="172904" y="0"/>
            <a:ext cx="896591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FFC000"/>
                </a:solidFill>
                <a:latin typeface="Comic Sans MS" panose="030F0702030302020204" pitchFamily="66" charset="0"/>
              </a:rPr>
              <a:t>Совместное </a:t>
            </a:r>
            <a:r>
              <a:rPr lang="ru-RU" sz="2000" dirty="0" err="1">
                <a:solidFill>
                  <a:srgbClr val="FFC000"/>
                </a:solidFill>
                <a:latin typeface="Comic Sans MS" panose="030F0702030302020204" pitchFamily="66" charset="0"/>
              </a:rPr>
              <a:t>фитирование</a:t>
            </a:r>
            <a:r>
              <a:rPr lang="ru-RU" sz="2000" dirty="0">
                <a:solidFill>
                  <a:srgbClr val="FFC000"/>
                </a:solidFill>
                <a:latin typeface="Comic Sans MS" panose="030F0702030302020204" pitchFamily="66" charset="0"/>
              </a:rPr>
              <a:t> </a:t>
            </a:r>
            <a:r>
              <a:rPr lang="en-US" sz="2000" dirty="0">
                <a:solidFill>
                  <a:srgbClr val="FFC000"/>
                </a:solidFill>
                <a:latin typeface="Comic Sans MS" panose="030F0702030302020204" pitchFamily="66" charset="0"/>
              </a:rPr>
              <a:t>TOTEM </a:t>
            </a:r>
            <a:r>
              <a:rPr lang="ru-RU" sz="2000" dirty="0">
                <a:solidFill>
                  <a:srgbClr val="FFC000"/>
                </a:solidFill>
                <a:latin typeface="Comic Sans MS" panose="030F0702030302020204" pitchFamily="66" charset="0"/>
              </a:rPr>
              <a:t>и</a:t>
            </a:r>
            <a:r>
              <a:rPr lang="en-US" sz="2000" dirty="0">
                <a:solidFill>
                  <a:srgbClr val="FFC000"/>
                </a:solidFill>
                <a:latin typeface="Comic Sans MS" panose="030F0702030302020204" pitchFamily="66" charset="0"/>
              </a:rPr>
              <a:t> ATLAS</a:t>
            </a:r>
            <a:r>
              <a:rPr lang="ru-RU" sz="2000" dirty="0">
                <a:solidFill>
                  <a:srgbClr val="FFC000"/>
                </a:solidFill>
                <a:latin typeface="Comic Sans MS" panose="030F0702030302020204" pitchFamily="66" charset="0"/>
              </a:rPr>
              <a:t> (весовая матрица блочная)</a:t>
            </a:r>
            <a:endParaRPr lang="en-US" sz="2000" dirty="0">
              <a:solidFill>
                <a:srgbClr val="FFC000"/>
              </a:solidFill>
              <a:latin typeface="Comic Sans MS" panose="030F0702030302020204" pitchFamily="66" charset="0"/>
            </a:endParaRPr>
          </a:p>
          <a:p>
            <a:pPr algn="just"/>
            <a:r>
              <a:rPr lang="ru-RU" sz="2000" dirty="0">
                <a:solidFill>
                  <a:srgbClr val="FFC000"/>
                </a:solidFill>
                <a:latin typeface="Comic Sans MS" panose="030F0702030302020204" pitchFamily="66" charset="0"/>
              </a:rPr>
              <a:t>Без обрезания снизу</a:t>
            </a:r>
            <a:r>
              <a:rPr lang="en-US" sz="2000" dirty="0">
                <a:solidFill>
                  <a:srgbClr val="FFC000"/>
                </a:solidFill>
                <a:latin typeface="Comic Sans MS" panose="030F0702030302020204" pitchFamily="66" charset="0"/>
              </a:rPr>
              <a:t>.</a:t>
            </a:r>
            <a:endParaRPr lang="ru-RU" sz="2000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14080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249D31C-DC14-4237-9EF7-EA867297D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февраль  2024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ADB5BD2-6FE7-4B3B-9937-64C00EF35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Семинар ПИЯФ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3C3F320-245B-43AC-B1DF-7992FDC70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88091-FFDB-409F-BB89-D26587CE3B9B}" type="slidenum">
              <a:rPr lang="ru-RU" smtClean="0"/>
              <a:pPr/>
              <a:t>24</a:t>
            </a:fld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4DBCAA2-CED8-466C-9762-9DE188B896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0" y="764704"/>
            <a:ext cx="9120260" cy="553976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9D430B4-3372-42C4-82B4-8BE71A2126D1}"/>
              </a:ext>
            </a:extLst>
          </p:cNvPr>
          <p:cNvSpPr txBox="1"/>
          <p:nvPr/>
        </p:nvSpPr>
        <p:spPr>
          <a:xfrm>
            <a:off x="156838" y="58014"/>
            <a:ext cx="896591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FFC000"/>
                </a:solidFill>
                <a:latin typeface="Comic Sans MS" panose="030F0702030302020204" pitchFamily="66" charset="0"/>
              </a:rPr>
              <a:t>Совместное </a:t>
            </a:r>
            <a:r>
              <a:rPr lang="ru-RU" sz="2000" dirty="0" err="1">
                <a:solidFill>
                  <a:srgbClr val="FFC000"/>
                </a:solidFill>
                <a:latin typeface="Comic Sans MS" panose="030F0702030302020204" pitchFamily="66" charset="0"/>
              </a:rPr>
              <a:t>фитирование</a:t>
            </a:r>
            <a:r>
              <a:rPr lang="ru-RU" sz="2000" dirty="0">
                <a:solidFill>
                  <a:srgbClr val="FFC000"/>
                </a:solidFill>
                <a:latin typeface="Comic Sans MS" panose="030F0702030302020204" pitchFamily="66" charset="0"/>
              </a:rPr>
              <a:t> </a:t>
            </a:r>
            <a:r>
              <a:rPr lang="en-US" sz="2000" dirty="0">
                <a:solidFill>
                  <a:srgbClr val="FFC000"/>
                </a:solidFill>
                <a:latin typeface="Comic Sans MS" panose="030F0702030302020204" pitchFamily="66" charset="0"/>
              </a:rPr>
              <a:t>TOTEM </a:t>
            </a:r>
            <a:r>
              <a:rPr lang="ru-RU" sz="2000" dirty="0">
                <a:solidFill>
                  <a:srgbClr val="FFC000"/>
                </a:solidFill>
                <a:latin typeface="Comic Sans MS" panose="030F0702030302020204" pitchFamily="66" charset="0"/>
              </a:rPr>
              <a:t>и</a:t>
            </a:r>
            <a:r>
              <a:rPr lang="en-US" sz="2000" dirty="0">
                <a:solidFill>
                  <a:srgbClr val="FFC000"/>
                </a:solidFill>
                <a:latin typeface="Comic Sans MS" panose="030F0702030302020204" pitchFamily="66" charset="0"/>
              </a:rPr>
              <a:t> ATLAS</a:t>
            </a:r>
            <a:r>
              <a:rPr lang="ru-RU" sz="2000" dirty="0">
                <a:solidFill>
                  <a:srgbClr val="FFC000"/>
                </a:solidFill>
                <a:latin typeface="Comic Sans MS" panose="030F0702030302020204" pitchFamily="66" charset="0"/>
              </a:rPr>
              <a:t> (весовая матрица блочная)</a:t>
            </a:r>
            <a:endParaRPr lang="en-US" sz="2000" dirty="0">
              <a:solidFill>
                <a:srgbClr val="FFC000"/>
              </a:solidFill>
              <a:latin typeface="Comic Sans MS" panose="030F0702030302020204" pitchFamily="66" charset="0"/>
            </a:endParaRPr>
          </a:p>
          <a:p>
            <a:pPr algn="just"/>
            <a:r>
              <a:rPr lang="ru-RU" sz="2000" dirty="0">
                <a:solidFill>
                  <a:srgbClr val="FFC000"/>
                </a:solidFill>
                <a:latin typeface="Comic Sans MS" panose="030F0702030302020204" pitchFamily="66" charset="0"/>
              </a:rPr>
              <a:t>с двусторонним обрезанием</a:t>
            </a:r>
            <a:r>
              <a:rPr lang="en-US" sz="2000" dirty="0">
                <a:solidFill>
                  <a:srgbClr val="FFC000"/>
                </a:solidFill>
                <a:latin typeface="Comic Sans MS" panose="030F0702030302020204" pitchFamily="66" charset="0"/>
              </a:rPr>
              <a:t>.</a:t>
            </a:r>
            <a:endParaRPr lang="ru-RU" sz="2000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76937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249D31C-DC14-4237-9EF7-EA867297D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февраль  2024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ADB5BD2-6FE7-4B3B-9937-64C00EF35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Семинар ПИЯФ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3C3F320-245B-43AC-B1DF-7992FDC70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88091-FFDB-409F-BB89-D26587CE3B9B}" type="slidenum">
              <a:rPr lang="ru-RU" smtClean="0"/>
              <a:pPr/>
              <a:t>25</a:t>
            </a:fld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DF49D88-5CC6-46C2-B8ED-88E94DEA9E9D}"/>
              </a:ext>
            </a:extLst>
          </p:cNvPr>
          <p:cNvSpPr txBox="1"/>
          <p:nvPr/>
        </p:nvSpPr>
        <p:spPr>
          <a:xfrm>
            <a:off x="179512" y="-1901"/>
            <a:ext cx="7920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Раздельное </a:t>
            </a:r>
            <a:r>
              <a:rPr lang="ru-RU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фитирование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TOTEM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b="1" u="sng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включая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малые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|)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15AAD5F-DA78-436D-9C55-6BE031142E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" y="582874"/>
            <a:ext cx="9140906" cy="572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0133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249D31C-DC14-4237-9EF7-EA867297D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февраль  2024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ADB5BD2-6FE7-4B3B-9937-64C00EF35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Семинар ПИЯФ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3C3F320-245B-43AC-B1DF-7992FDC70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88091-FFDB-409F-BB89-D26587CE3B9B}" type="slidenum">
              <a:rPr lang="ru-RU" smtClean="0"/>
              <a:pPr/>
              <a:t>26</a:t>
            </a:fld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DF49D88-5CC6-46C2-B8ED-88E94DEA9E9D}"/>
              </a:ext>
            </a:extLst>
          </p:cNvPr>
          <p:cNvSpPr txBox="1"/>
          <p:nvPr/>
        </p:nvSpPr>
        <p:spPr>
          <a:xfrm>
            <a:off x="179512" y="-1901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Раздельное </a:t>
            </a:r>
            <a:r>
              <a:rPr lang="ru-RU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фитирование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TOTEM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b="1" u="sng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исключая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малые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|)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6015942-53CE-4949-B739-A3E8019D65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609281"/>
            <a:ext cx="9073007" cy="5683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9271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249D31C-DC14-4237-9EF7-EA867297D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февраль  2024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ADB5BD2-6FE7-4B3B-9937-64C00EF35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Семинар ПИЯФ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3C3F320-245B-43AC-B1DF-7992FDC70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88091-FFDB-409F-BB89-D26587CE3B9B}" type="slidenum">
              <a:rPr lang="ru-RU" smtClean="0"/>
              <a:pPr/>
              <a:t>27</a:t>
            </a:fld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DF49D88-5CC6-46C2-B8ED-88E94DEA9E9D}"/>
              </a:ext>
            </a:extLst>
          </p:cNvPr>
          <p:cNvSpPr txBox="1"/>
          <p:nvPr/>
        </p:nvSpPr>
        <p:spPr>
          <a:xfrm>
            <a:off x="179512" y="-1901"/>
            <a:ext cx="7920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Раздельное </a:t>
            </a:r>
            <a:r>
              <a:rPr lang="ru-RU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фитирование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ATLAS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b="1" u="sng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включая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малые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|)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66043AB-DFAD-4C6E-AD06-F804790967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21" y="605405"/>
            <a:ext cx="9158021" cy="568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6872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249D31C-DC14-4237-9EF7-EA867297D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февраль  2024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ADB5BD2-6FE7-4B3B-9937-64C00EF35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Семинар ПИЯФ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3C3F320-245B-43AC-B1DF-7992FDC70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88091-FFDB-409F-BB89-D26587CE3B9B}" type="slidenum">
              <a:rPr lang="ru-RU" smtClean="0"/>
              <a:pPr/>
              <a:t>28</a:t>
            </a:fld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DF49D88-5CC6-46C2-B8ED-88E94DEA9E9D}"/>
              </a:ext>
            </a:extLst>
          </p:cNvPr>
          <p:cNvSpPr txBox="1"/>
          <p:nvPr/>
        </p:nvSpPr>
        <p:spPr>
          <a:xfrm>
            <a:off x="179512" y="-1901"/>
            <a:ext cx="7920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Раздельное </a:t>
            </a:r>
            <a:r>
              <a:rPr lang="ru-RU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фитирование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ATLAS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b="1" u="sng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исключая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малые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|)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AF3A338-AA17-4724-97A7-42DCD35145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5" y="714725"/>
            <a:ext cx="9073009" cy="5630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6420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249D31C-DC14-4237-9EF7-EA867297D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февраль  2024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ADB5BD2-6FE7-4B3B-9937-64C00EF35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Семинар ПИЯФ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3C3F320-245B-43AC-B1DF-7992FDC70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88091-FFDB-409F-BB89-D26587CE3B9B}" type="slidenum">
              <a:rPr lang="ru-RU" smtClean="0"/>
              <a:pPr/>
              <a:t>29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CC32F56-A7B9-40BD-B7E2-AE5672F09A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09" y="584775"/>
            <a:ext cx="8693564" cy="244827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09A45BD-4A55-4C3E-AAF2-47223811C5FA}"/>
              </a:ext>
            </a:extLst>
          </p:cNvPr>
          <p:cNvSpPr txBox="1"/>
          <p:nvPr/>
        </p:nvSpPr>
        <p:spPr>
          <a:xfrm>
            <a:off x="181209" y="3140968"/>
            <a:ext cx="885528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FFFF00"/>
                </a:solidFill>
              </a:rPr>
              <a:t>С полными сечениями повторяется ситуация, как на TEVATRON, где крайние значения расходятся более чем на 3 стандартных ошибки. В нашем случае центральное значение полного сечения ATLAS отстоит от центрального значения полного сечения TOTEM более чем на восемь (!) стандартных ошибки ATLAS.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FFFF00"/>
                </a:solidFill>
              </a:rPr>
              <a:t>Значения </a:t>
            </a:r>
            <a:r>
              <a:rPr lang="ru-RU" sz="2000" b="1" i="1" dirty="0">
                <a:solidFill>
                  <a:srgbClr val="FF0000"/>
                </a:solidFill>
                <a:sym typeface="Symbol" panose="05050102010706020507" pitchFamily="18" charset="2"/>
              </a:rPr>
              <a:t></a:t>
            </a:r>
            <a:r>
              <a:rPr lang="ru-RU" sz="2000" dirty="0">
                <a:solidFill>
                  <a:srgbClr val="FFFF00"/>
                </a:solidFill>
              </a:rPr>
              <a:t> параметра с учетом ошибок значительно перекрываются, но ошибка этого параметра в TOTEM огромная и составляет более 40%. В экс-</a:t>
            </a:r>
            <a:r>
              <a:rPr lang="ru-RU" sz="2000" dirty="0" err="1">
                <a:solidFill>
                  <a:srgbClr val="FFFF00"/>
                </a:solidFill>
              </a:rPr>
              <a:t>перименте</a:t>
            </a:r>
            <a:r>
              <a:rPr lang="ru-RU" sz="2000" dirty="0">
                <a:solidFill>
                  <a:srgbClr val="FFFF00"/>
                </a:solidFill>
              </a:rPr>
              <a:t> ATLAS эта ошибка составляет около 20%.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FFFF00"/>
                </a:solidFill>
              </a:rPr>
              <a:t>И только значения </a:t>
            </a:r>
            <a:r>
              <a:rPr lang="ru-RU" sz="2000" b="1" i="1" dirty="0">
                <a:solidFill>
                  <a:srgbClr val="FF0000"/>
                </a:solidFill>
              </a:rPr>
              <a:t>B</a:t>
            </a:r>
            <a:r>
              <a:rPr lang="ru-RU" sz="2000" dirty="0">
                <a:solidFill>
                  <a:srgbClr val="FFFF00"/>
                </a:solidFill>
              </a:rPr>
              <a:t> параметра близки друг к другу и не вызывают вопросов</a:t>
            </a:r>
          </a:p>
        </p:txBody>
      </p:sp>
    </p:spTree>
    <p:extLst>
      <p:ext uri="{BB962C8B-B14F-4D97-AF65-F5344CB8AC3E}">
        <p14:creationId xmlns:p14="http://schemas.microsoft.com/office/powerpoint/2010/main" val="2819414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9000">
              <a:schemeClr val="accent1">
                <a:lumMod val="5000"/>
                <a:lumOff val="95000"/>
                <a:alpha val="74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CB71120-E706-4946-B36B-46345FA62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февраль  2024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CCFA374-4BCF-406D-A2CA-88707018D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Семинар ПИЯФ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3E4395B-6218-442C-937E-79348682B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88091-FFDB-409F-BB89-D26587CE3B9B}" type="slidenum">
              <a:rPr lang="ru-RU" smtClean="0"/>
              <a:pPr/>
              <a:t>3</a:t>
            </a:fld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405FB1A-62EA-4DA7-A79E-A74857040825}"/>
                  </a:ext>
                </a:extLst>
              </p:cNvPr>
              <p:cNvSpPr txBox="1"/>
              <p:nvPr/>
            </p:nvSpPr>
            <p:spPr>
              <a:xfrm>
                <a:off x="107504" y="33089"/>
                <a:ext cx="8712968" cy="62129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180000" algn="just">
                  <a:spcBef>
                    <a:spcPts val="300"/>
                  </a:spcBef>
                </a:pPr>
                <a:r>
                  <a:rPr lang="ru-RU" sz="17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Цитата из публикации ТОТЕМ</a:t>
                </a:r>
                <a:r>
                  <a:rPr lang="en-US" sz="17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ru-RU" sz="17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180000" algn="just">
                  <a:spcBef>
                    <a:spcPts val="300"/>
                  </a:spcBef>
                  <a:buFont typeface="Symbol" panose="05050102010706020507" pitchFamily="18" charset="2"/>
                  <a:buChar char=""/>
                </a:pPr>
                <a:r>
                  <a:rPr lang="en-US" sz="17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 </a:t>
                </a:r>
                <a:r>
                  <a:rPr lang="ru-RU" sz="17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ρ</a:t>
                </a:r>
                <a:r>
                  <a:rPr lang="en-US" sz="17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results obtained by TOTEM are compatible with the predictions, from other theoretical models both in the </a:t>
                </a:r>
                <a:r>
                  <a:rPr lang="en-US" sz="1700" i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Regge</a:t>
                </a:r>
                <a:r>
                  <a:rPr lang="en-US" sz="17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-like framework and in the QCD framework, of </a:t>
                </a:r>
                <a:r>
                  <a:rPr lang="en-US" sz="1700" b="1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 crossing-odd </a:t>
                </a:r>
                <a:r>
                  <a:rPr lang="en-US" sz="1700" b="1" i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colourless</a:t>
                </a:r>
                <a:r>
                  <a:rPr lang="en-US" sz="1700" b="1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3-gluon compound state </a:t>
                </a:r>
                <a:r>
                  <a:rPr lang="en-US" sz="17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exchange in the t-channel of the proton-proton elastic scattering.</a:t>
                </a:r>
                <a:endParaRPr lang="ru-RU" sz="17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180000" algn="just">
                  <a:spcBef>
                    <a:spcPts val="300"/>
                  </a:spcBef>
                  <a:buFont typeface="Symbol" panose="05050102010706020507" pitchFamily="18" charset="2"/>
                  <a:buChar char=""/>
                </a:pPr>
                <a:r>
                  <a:rPr lang="en-US" sz="17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On the contrary, if shown that the crossing-odd 3-gluon compound state t-channel exchange is not of importance for the description of elastic scattering, the </a:t>
                </a:r>
                <a:r>
                  <a:rPr lang="ru-RU" sz="17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ρ</a:t>
                </a:r>
                <a:r>
                  <a:rPr lang="en-US" sz="17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value determined by TOTEM would represent </a:t>
                </a:r>
                <a:r>
                  <a:rPr lang="en-US" sz="1700" b="1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 first evidence of a slowing down of the total cross-section growth at higher energies</a:t>
                </a:r>
                <a:r>
                  <a:rPr lang="en-US" sz="17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endParaRPr lang="ru-RU" sz="17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180000" algn="just">
                  <a:spcBef>
                    <a:spcPts val="300"/>
                  </a:spcBef>
                </a:pPr>
                <a:r>
                  <a:rPr lang="ru-RU" sz="17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Очевидно, что и то, и другое имеет важное значение для нашего понимания динамики сильных взаимодействий при высоких энергиях. </a:t>
                </a:r>
                <a:endParaRPr lang="ru-RU" sz="17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180000" algn="just">
                  <a:spcBef>
                    <a:spcPts val="300"/>
                  </a:spcBef>
                </a:pPr>
                <a:r>
                  <a:rPr lang="ru-RU" sz="17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И</a:t>
                </a:r>
                <a:r>
                  <a:rPr lang="ru-RU" sz="17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меется ещё два важных обстоятельства</a:t>
                </a:r>
                <a:r>
                  <a:rPr lang="en-US" sz="17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ru-RU" sz="17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7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Это недопустимо большое расхождение экспе-</a:t>
                </a:r>
                <a:r>
                  <a:rPr lang="ru-RU" sz="17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риментальных</a:t>
                </a:r>
                <a:r>
                  <a:rPr lang="ru-RU" sz="17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данных для дифференциальных сечений</a:t>
                </a:r>
                <a:r>
                  <a:rPr lang="en-US" sz="17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ru-RU" sz="17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полученных на двух установках и</a:t>
                </a:r>
                <a:r>
                  <a:rPr lang="ru-RU" sz="17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расхождения между значениями указанных параметров (в особенности для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7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17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700" i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tot</m:t>
                        </m:r>
                      </m:sub>
                    </m:sSub>
                  </m:oMath>
                </a14:m>
                <a:r>
                  <a:rPr lang="ru-RU" sz="17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), приводи-</a:t>
                </a:r>
                <a:r>
                  <a:rPr lang="ru-RU" sz="17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мыми</a:t>
                </a:r>
                <a:r>
                  <a:rPr lang="ru-RU" sz="17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7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коллаборациями</a:t>
                </a:r>
                <a:r>
                  <a:rPr lang="ru-RU" sz="17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ТОТЕМ и АТЛАС.  </a:t>
                </a:r>
                <a:endParaRPr lang="ru-RU" sz="17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180000" algn="just">
                  <a:spcBef>
                    <a:spcPts val="300"/>
                  </a:spcBef>
                </a:pPr>
                <a:r>
                  <a:rPr lang="ru-RU" sz="17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Отсюда наше естественное стремление как можно тщательнее проверить детали самого процесса извлечения указанных параметров, оставляя пока в стороне обсуждение </a:t>
                </a:r>
                <a:r>
                  <a:rPr lang="ru-RU" sz="17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физичес</a:t>
                </a:r>
                <a:r>
                  <a:rPr lang="en-US" sz="17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ru-RU" sz="17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ких моделей </a:t>
                </a:r>
                <a:r>
                  <a:rPr lang="ru-RU" sz="17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Оддерона</a:t>
                </a:r>
                <a:r>
                  <a:rPr lang="ru-RU" sz="17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и т.д.</a:t>
                </a:r>
              </a:p>
              <a:p>
                <a:pPr indent="180000" algn="just">
                  <a:spcBef>
                    <a:spcPts val="300"/>
                  </a:spcBef>
                </a:pPr>
                <a:r>
                  <a:rPr lang="ru-RU" sz="17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_____________________________________________________________________________</a:t>
                </a:r>
                <a:endParaRPr lang="ru-RU" sz="17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180000" algn="just">
                  <a:spcBef>
                    <a:spcPts val="300"/>
                  </a:spcBef>
                </a:pPr>
                <a:r>
                  <a:rPr lang="ru-RU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В данном докладе мы не касаемся «открытия </a:t>
                </a:r>
                <a:r>
                  <a:rPr lang="ru-RU" sz="1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Оддерона</a:t>
                </a:r>
                <a:r>
                  <a:rPr lang="ru-RU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» при сопоставлении данных по дифференциальным сечениям </a:t>
                </a:r>
                <a14:m>
                  <m:oMath xmlns:m="http://schemas.openxmlformats.org/officeDocument/2006/math">
                    <m:r>
                      <a:rPr lang="ru-RU" sz="1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</m:t>
                    </m:r>
                    <m:sSub>
                      <m:sSubPr>
                        <m:ctrlPr>
                          <a:rPr lang="ru-RU" sz="1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1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ru-RU" sz="1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</m:acc>
                        <m:r>
                          <a:rPr lang="en-US" sz="1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𝑝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/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𝑑𝑡</m:t>
                    </m:r>
                  </m:oMath>
                </a14:m>
                <a:r>
                  <a:rPr lang="ru-RU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на </a:t>
                </a:r>
                <a:r>
                  <a:rPr lang="ru-RU" sz="1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ТЭВАТРОНе</a:t>
                </a:r>
                <a:r>
                  <a:rPr lang="ru-RU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при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ru-RU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</m:rad>
                    <m:r>
                      <a:rPr lang="ru-RU" sz="1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=1.96 </m:t>
                    </m:r>
                  </m:oMath>
                </a14:m>
                <a:r>
                  <a:rPr lang="ru-RU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ТэВ и</a:t>
                </a:r>
                <a:r>
                  <a:rPr lang="en-US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1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</m:t>
                    </m:r>
                    <m:sSub>
                      <m:sSubPr>
                        <m:ctrlPr>
                          <a:rPr lang="ru-RU" sz="1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1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𝑝</m:t>
                        </m:r>
                        <m:r>
                          <a:rPr lang="en-US" sz="1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𝑝</m:t>
                        </m:r>
                      </m:sub>
                    </m:sSub>
                    <m:r>
                      <a:rPr lang="en-US" sz="1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/</m:t>
                    </m:r>
                    <m:r>
                      <a:rPr lang="en-US" sz="1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𝑑𝑡</m:t>
                    </m:r>
                  </m:oMath>
                </a14:m>
                <a:r>
                  <a:rPr lang="en-US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при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ru-RU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</m:rad>
                    <m:r>
                      <a:rPr lang="ru-RU" sz="1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=2.76 </m:t>
                    </m:r>
                  </m:oMath>
                </a14:m>
                <a:r>
                  <a:rPr lang="ru-RU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ТэВ (точнее, </a:t>
                </a:r>
                <a14:m>
                  <m:oMath xmlns:m="http://schemas.openxmlformats.org/officeDocument/2006/math">
                    <m:r>
                      <a:rPr lang="ru-RU" sz="1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</m:t>
                    </m:r>
                    <m:sSub>
                      <m:sSubPr>
                        <m:ctrlPr>
                          <a:rPr lang="ru-RU" sz="1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1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𝑝𝑝</m:t>
                        </m:r>
                      </m:sub>
                    </m:sSub>
                    <m:r>
                      <a:rPr lang="en-US" sz="1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/</m:t>
                    </m:r>
                    <m:r>
                      <a:rPr lang="en-US" sz="1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𝑑𝑡</m:t>
                    </m:r>
                  </m:oMath>
                </a14:m>
                <a:r>
                  <a:rPr lang="en-US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при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ru-RU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</m:rad>
                    <m:r>
                      <a:rPr lang="ru-RU" sz="1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=1.96</m:t>
                    </m:r>
                  </m:oMath>
                </a14:m>
                <a:r>
                  <a:rPr lang="ru-RU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ТэВ, полученными с применением некоторой специфической процедуры «переносной </a:t>
                </a:r>
                <a:r>
                  <a:rPr lang="ru-RU" sz="1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реконструк-ции</a:t>
                </a:r>
                <a:r>
                  <a:rPr lang="ru-RU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»), требующего особого рассмотрения и проверки.</a:t>
                </a:r>
                <a:endParaRPr lang="ru-RU" sz="1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405FB1A-62EA-4DA7-A79E-A748570408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33089"/>
                <a:ext cx="8712968" cy="6212919"/>
              </a:xfrm>
              <a:prstGeom prst="rect">
                <a:avLst/>
              </a:prstGeom>
              <a:blipFill>
                <a:blip r:embed="rId3"/>
                <a:stretch>
                  <a:fillRect l="-490" t="-196" r="-42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18620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249D31C-DC14-4237-9EF7-EA867297D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февраль  2024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ADB5BD2-6FE7-4B3B-9937-64C00EF35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Семинар ПИЯФ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3C3F320-245B-43AC-B1DF-7992FDC70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88091-FFDB-409F-BB89-D26587CE3B9B}" type="slidenum">
              <a:rPr lang="ru-RU" smtClean="0"/>
              <a:pPr/>
              <a:t>30</a:t>
            </a:fld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09A45BD-4A55-4C3E-AAF2-47223811C5FA}"/>
                  </a:ext>
                </a:extLst>
              </p:cNvPr>
              <p:cNvSpPr txBox="1"/>
              <p:nvPr/>
            </p:nvSpPr>
            <p:spPr>
              <a:xfrm>
                <a:off x="292853" y="803964"/>
                <a:ext cx="2889346" cy="1384995"/>
              </a:xfrm>
              <a:prstGeom prst="rect">
                <a:avLst/>
              </a:prstGeom>
              <a:noFill/>
              <a:ln>
                <a:solidFill>
                  <a:srgbClr val="FFFF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0.09</m:t>
                      </m:r>
                      <m:r>
                        <a:rPr lang="ru-RU" sz="28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a:rPr lang="en-US" sz="28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±0.01</m:t>
                      </m:r>
                      <m:r>
                        <a:rPr lang="ru-RU" sz="28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</m:t>
                      </m:r>
                    </m:oMath>
                  </m:oMathPara>
                </a14:m>
                <a:endParaRPr lang="ru-RU" sz="2800" dirty="0">
                  <a:solidFill>
                    <a:srgbClr val="FFFF00"/>
                  </a:solidFill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0.0913</m:t>
                      </m:r>
                      <m:r>
                        <a:rPr lang="en-US" sz="28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±0.0179</m:t>
                      </m:r>
                    </m:oMath>
                  </m:oMathPara>
                </a14:m>
                <a:endParaRPr lang="ru-RU" sz="2800" dirty="0">
                  <a:solidFill>
                    <a:srgbClr val="FFFF00"/>
                  </a:solidFill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0.0978</m:t>
                      </m:r>
                      <m:r>
                        <a:rPr lang="en-US" sz="28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±0.0085</m:t>
                      </m:r>
                    </m:oMath>
                  </m:oMathPara>
                </a14:m>
                <a:endParaRPr lang="ru-RU" sz="28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09A45BD-4A55-4C3E-AAF2-47223811C5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853" y="803964"/>
                <a:ext cx="2889346" cy="138499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FFFF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EC65E9F6-3745-4145-9EE3-232A7FDD0990}"/>
              </a:ext>
            </a:extLst>
          </p:cNvPr>
          <p:cNvSpPr txBox="1"/>
          <p:nvPr/>
        </p:nvSpPr>
        <p:spPr>
          <a:xfrm>
            <a:off x="3347864" y="1276128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solidFill>
                  <a:srgbClr val="FFFF00"/>
                </a:solidFill>
              </a:rPr>
              <a:t>Наш результат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ru-RU" sz="2400" dirty="0">
                <a:solidFill>
                  <a:srgbClr val="FFFF00"/>
                </a:solidFill>
              </a:rPr>
              <a:t>по </a:t>
            </a:r>
            <a:r>
              <a:rPr lang="en-US" sz="2400" dirty="0">
                <a:solidFill>
                  <a:srgbClr val="FFFF00"/>
                </a:solidFill>
              </a:rPr>
              <a:t>ATLAS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6792B9-7862-4671-983A-D176245F6529}"/>
              </a:ext>
            </a:extLst>
          </p:cNvPr>
          <p:cNvSpPr txBox="1"/>
          <p:nvPr/>
        </p:nvSpPr>
        <p:spPr>
          <a:xfrm>
            <a:off x="326198" y="2578048"/>
            <a:ext cx="8409363" cy="954107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https://inspirehep.net/files/1f529306a10adc4b718f6d15fc7a0880</a:t>
            </a:r>
            <a:endParaRPr lang="ru-RU" sz="2400" dirty="0">
              <a:solidFill>
                <a:schemeClr val="bg1"/>
              </a:solidFill>
            </a:endParaRPr>
          </a:p>
          <a:p>
            <a:pPr algn="just"/>
            <a:endParaRPr lang="ru-RU" sz="800" dirty="0">
              <a:solidFill>
                <a:srgbClr val="FFFF00"/>
              </a:solidFill>
            </a:endParaRPr>
          </a:p>
          <a:p>
            <a:pPr algn="r"/>
            <a:r>
              <a:rPr lang="ru-RU" sz="2400" dirty="0">
                <a:solidFill>
                  <a:srgbClr val="FFFF00"/>
                </a:solidFill>
              </a:rPr>
              <a:t>24 </a:t>
            </a:r>
            <a:r>
              <a:rPr lang="ru-RU" sz="2400" dirty="0" err="1">
                <a:solidFill>
                  <a:srgbClr val="FFFF00"/>
                </a:solidFill>
              </a:rPr>
              <a:t>янаваря</a:t>
            </a:r>
            <a:r>
              <a:rPr lang="ru-RU" sz="2400" dirty="0">
                <a:solidFill>
                  <a:srgbClr val="FFFF00"/>
                </a:solidFill>
              </a:rPr>
              <a:t> 2024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226818-A3AC-4E71-AA74-039A6B30D32B}"/>
              </a:ext>
            </a:extLst>
          </p:cNvPr>
          <p:cNvSpPr txBox="1"/>
          <p:nvPr/>
        </p:nvSpPr>
        <p:spPr>
          <a:xfrm>
            <a:off x="3347864" y="798872"/>
            <a:ext cx="11280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rgbClr val="FFFF00"/>
                </a:solidFill>
              </a:rPr>
              <a:t>TOTEM</a:t>
            </a:r>
            <a:endParaRPr lang="ru-RU" sz="2400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3B4D1E2-68F7-4AE2-A098-198EBBB315C8}"/>
                  </a:ext>
                </a:extLst>
              </p:cNvPr>
              <p:cNvSpPr txBox="1"/>
              <p:nvPr/>
            </p:nvSpPr>
            <p:spPr>
              <a:xfrm>
                <a:off x="323528" y="4293096"/>
                <a:ext cx="2353636" cy="1384995"/>
              </a:xfrm>
              <a:prstGeom prst="rect">
                <a:avLst/>
              </a:prstGeom>
              <a:noFill/>
              <a:ln>
                <a:solidFill>
                  <a:srgbClr val="FFFF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8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11</m:t>
                      </m:r>
                      <m:r>
                        <a:rPr lang="en-US" sz="280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8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8 </m:t>
                      </m:r>
                      <m:r>
                        <a:rPr lang="ru-RU" sz="28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r>
                        <a:rPr lang="en-US" sz="28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r>
                        <a:rPr lang="en-US" sz="28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.1</m:t>
                      </m:r>
                      <m:r>
                        <a:rPr lang="ru-RU" sz="28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ru-RU" sz="2800" dirty="0">
                  <a:solidFill>
                    <a:srgbClr val="FFFF00"/>
                  </a:solidFill>
                </a:endParaRPr>
              </a:p>
              <a:p>
                <a:pPr algn="just"/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04.87</m:t>
                    </m:r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±0.</m:t>
                    </m:r>
                  </m:oMath>
                </a14:m>
                <a:r>
                  <a:rPr lang="en-US" sz="2800" dirty="0">
                    <a:solidFill>
                      <a:srgbClr val="FFFF00"/>
                    </a:solidFill>
                  </a:rPr>
                  <a:t>86</a:t>
                </a:r>
                <a:endParaRPr lang="ru-RU" sz="2800" dirty="0">
                  <a:solidFill>
                    <a:srgbClr val="FFFF00"/>
                  </a:solidFill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104.68</m:t>
                      </m:r>
                      <m:r>
                        <a:rPr lang="en-US" sz="28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±1.08</m:t>
                      </m:r>
                    </m:oMath>
                  </m:oMathPara>
                </a14:m>
                <a:endParaRPr lang="ru-RU" sz="28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3B4D1E2-68F7-4AE2-A098-198EBBB315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4293096"/>
                <a:ext cx="2353636" cy="1384995"/>
              </a:xfrm>
              <a:prstGeom prst="rect">
                <a:avLst/>
              </a:prstGeom>
              <a:blipFill>
                <a:blip r:embed="rId5"/>
                <a:stretch>
                  <a:fillRect r="-2320"/>
                </a:stretch>
              </a:blipFill>
              <a:ln>
                <a:solidFill>
                  <a:srgbClr val="FFFF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F409BE3F-5A6C-41D5-AD77-64EFE25A6C67}"/>
              </a:ext>
            </a:extLst>
          </p:cNvPr>
          <p:cNvSpPr txBox="1"/>
          <p:nvPr/>
        </p:nvSpPr>
        <p:spPr>
          <a:xfrm>
            <a:off x="2982086" y="4754760"/>
            <a:ext cx="33181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solidFill>
                  <a:srgbClr val="FFFF00"/>
                </a:solidFill>
              </a:rPr>
              <a:t>Наш результат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ru-RU" sz="2400" dirty="0">
                <a:solidFill>
                  <a:srgbClr val="FFFF00"/>
                </a:solidFill>
              </a:rPr>
              <a:t>по </a:t>
            </a:r>
            <a:r>
              <a:rPr lang="en-US" sz="2400" dirty="0">
                <a:solidFill>
                  <a:srgbClr val="FFFF00"/>
                </a:solidFill>
              </a:rPr>
              <a:t>ATLAS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042A05B-6F63-4FB9-BF9E-D83925B68146}"/>
              </a:ext>
            </a:extLst>
          </p:cNvPr>
          <p:cNvSpPr txBox="1"/>
          <p:nvPr/>
        </p:nvSpPr>
        <p:spPr>
          <a:xfrm>
            <a:off x="2982087" y="4218788"/>
            <a:ext cx="11280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rgbClr val="FFFF00"/>
                </a:solidFill>
              </a:rPr>
              <a:t>TOTEM</a:t>
            </a:r>
            <a:endParaRPr lang="ru-RU" sz="2400" dirty="0">
              <a:solidFill>
                <a:srgbClr val="FFFF00"/>
              </a:solidFill>
            </a:endParaRPr>
          </a:p>
        </p:txBody>
      </p:sp>
      <p:cxnSp>
        <p:nvCxnSpPr>
          <p:cNvPr id="6" name="Соединитель: уступ 5">
            <a:extLst>
              <a:ext uri="{FF2B5EF4-FFF2-40B4-BE49-F238E27FC236}">
                <a16:creationId xmlns:a16="http://schemas.microsoft.com/office/drawing/2014/main" id="{39F7E13C-CB1D-4039-95FE-F63540AB1060}"/>
              </a:ext>
            </a:extLst>
          </p:cNvPr>
          <p:cNvCxnSpPr/>
          <p:nvPr/>
        </p:nvCxnSpPr>
        <p:spPr>
          <a:xfrm rot="10800000">
            <a:off x="3202555" y="1932338"/>
            <a:ext cx="4434681" cy="504056"/>
          </a:xfrm>
          <a:prstGeom prst="bentConnector3">
            <a:avLst>
              <a:gd name="adj1" fmla="val 222"/>
            </a:avLst>
          </a:prstGeom>
          <a:ln>
            <a:headEnd type="stealt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Соединитель: уступ 17">
            <a:extLst>
              <a:ext uri="{FF2B5EF4-FFF2-40B4-BE49-F238E27FC236}">
                <a16:creationId xmlns:a16="http://schemas.microsoft.com/office/drawing/2014/main" id="{2DC095D4-11CF-4BA1-9650-B910E7362C2A}"/>
              </a:ext>
            </a:extLst>
          </p:cNvPr>
          <p:cNvCxnSpPr>
            <a:cxnSpLocks/>
          </p:cNvCxnSpPr>
          <p:nvPr/>
        </p:nvCxnSpPr>
        <p:spPr>
          <a:xfrm rot="10800000" flipV="1">
            <a:off x="2764640" y="3673808"/>
            <a:ext cx="4872601" cy="1771416"/>
          </a:xfrm>
          <a:prstGeom prst="bentConnector3">
            <a:avLst>
              <a:gd name="adj1" fmla="val 919"/>
            </a:avLst>
          </a:prstGeom>
          <a:ln>
            <a:headEnd type="stealt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CD31C37-B08F-4FB8-AA6A-FA0036FB9684}"/>
                  </a:ext>
                </a:extLst>
              </p:cNvPr>
              <p:cNvSpPr txBox="1"/>
              <p:nvPr/>
            </p:nvSpPr>
            <p:spPr>
              <a:xfrm>
                <a:off x="427813" y="310687"/>
                <a:ext cx="20882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ru-R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−параметр</m:t>
                      </m:r>
                    </m:oMath>
                  </m:oMathPara>
                </a14:m>
                <a:endParaRPr lang="ru-RU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CD31C37-B08F-4FB8-AA6A-FA0036FB96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813" y="310687"/>
                <a:ext cx="2088232" cy="461665"/>
              </a:xfrm>
              <a:prstGeom prst="rect">
                <a:avLst/>
              </a:prstGeom>
              <a:blipFill>
                <a:blip r:embed="rId6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92651AE-5871-45BD-B0BD-4AE55DE2173D}"/>
                  </a:ext>
                </a:extLst>
              </p:cNvPr>
              <p:cNvSpPr txBox="1"/>
              <p:nvPr/>
            </p:nvSpPr>
            <p:spPr>
              <a:xfrm>
                <a:off x="323528" y="3757123"/>
                <a:ext cx="17281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tot</m:t>
                          </m:r>
                        </m:sub>
                      </m:sSub>
                      <m:r>
                        <a:rPr lang="ru-R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[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𝑚𝑏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ru-RU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92651AE-5871-45BD-B0BD-4AE55DE217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3757123"/>
                <a:ext cx="1728192" cy="461665"/>
              </a:xfrm>
              <a:prstGeom prst="rect">
                <a:avLst/>
              </a:prstGeom>
              <a:blipFill>
                <a:blip r:embed="rId7"/>
                <a:stretch>
                  <a:fillRect r="-1408" b="-1710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16786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249D31C-DC14-4237-9EF7-EA867297D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февраль  2024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ADB5BD2-6FE7-4B3B-9937-64C00EF35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Семинар ПИЯФ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3C3F320-245B-43AC-B1DF-7992FDC70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88091-FFDB-409F-BB89-D26587CE3B9B}" type="slidenum">
              <a:rPr lang="ru-RU" smtClean="0"/>
              <a:pPr/>
              <a:t>31</a:t>
            </a:fld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584C72-9D67-4252-9E56-A646BE48AA68}"/>
              </a:ext>
            </a:extLst>
          </p:cNvPr>
          <p:cNvSpPr txBox="1"/>
          <p:nvPr/>
        </p:nvSpPr>
        <p:spPr>
          <a:xfrm>
            <a:off x="215516" y="437193"/>
            <a:ext cx="8712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highlight>
                  <a:srgbClr val="FFFF00"/>
                </a:highlight>
                <a:hlinkClick r:id="rId3"/>
              </a:rPr>
              <a:t>https://link.springer.com/article/10.1140/epjc/s10052-023-11436-8</a:t>
            </a:r>
            <a:endParaRPr lang="ru-RU" sz="2400" dirty="0">
              <a:highlight>
                <a:srgbClr val="FFFF00"/>
              </a:highlight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BEC7E0E-2EE2-4444-9CB2-B0DC651FE3D3}"/>
              </a:ext>
            </a:extLst>
          </p:cNvPr>
          <p:cNvSpPr txBox="1"/>
          <p:nvPr/>
        </p:nvSpPr>
        <p:spPr>
          <a:xfrm>
            <a:off x="2267744" y="-68228"/>
            <a:ext cx="36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>
                <a:solidFill>
                  <a:srgbClr val="FFFF00"/>
                </a:solidFill>
              </a:rPr>
              <a:t>ATLAS Collaboration</a:t>
            </a:r>
            <a:endParaRPr lang="en-US" sz="3200" b="1" i="0" dirty="0">
              <a:solidFill>
                <a:srgbClr val="FFFF00"/>
              </a:solidFill>
              <a:effectLst/>
              <a:latin typeface="Merriweather Sans" panose="020B0604020202020204" pitchFamily="2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A0398C8-143A-4BA4-B26B-623DEF3225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8858"/>
            <a:ext cx="9144000" cy="460978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E99278E1-7753-46E5-B386-F1D2FEE05027}"/>
              </a:ext>
            </a:extLst>
          </p:cNvPr>
          <p:cNvSpPr txBox="1"/>
          <p:nvPr/>
        </p:nvSpPr>
        <p:spPr>
          <a:xfrm>
            <a:off x="35496" y="5478003"/>
            <a:ext cx="9001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chemeClr val="bg1"/>
                </a:solidFill>
              </a:rPr>
              <a:t>Результаты различных тестирований модели </a:t>
            </a:r>
            <a:r>
              <a:rPr lang="en-US" dirty="0">
                <a:solidFill>
                  <a:schemeClr val="bg1"/>
                </a:solidFill>
              </a:rPr>
              <a:t>ATLAS </a:t>
            </a:r>
            <a:r>
              <a:rPr lang="ru-RU" dirty="0">
                <a:solidFill>
                  <a:schemeClr val="bg1"/>
                </a:solidFill>
              </a:rPr>
              <a:t>на экспериментальных точках</a:t>
            </a:r>
            <a:r>
              <a:rPr lang="en-US" dirty="0">
                <a:solidFill>
                  <a:schemeClr val="bg1"/>
                </a:solidFill>
              </a:rPr>
              <a:t>. </a:t>
            </a:r>
            <a:r>
              <a:rPr lang="ru-RU" dirty="0">
                <a:solidFill>
                  <a:schemeClr val="bg1"/>
                </a:solidFill>
              </a:rPr>
              <a:t>Однако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использованы для этих графиков только статистические ошибки</a:t>
            </a:r>
            <a:r>
              <a:rPr lang="en-US" dirty="0">
                <a:solidFill>
                  <a:schemeClr val="bg1"/>
                </a:solidFill>
              </a:rPr>
              <a:t>. </a:t>
            </a:r>
            <a:r>
              <a:rPr lang="ru-RU" dirty="0">
                <a:solidFill>
                  <a:schemeClr val="bg1"/>
                </a:solidFill>
              </a:rPr>
              <a:t>Поэтому реальные ошибки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будут </a:t>
            </a:r>
            <a:r>
              <a:rPr lang="ru-RU" dirty="0" err="1">
                <a:solidFill>
                  <a:schemeClr val="bg1"/>
                </a:solidFill>
              </a:rPr>
              <a:t>бОльше</a:t>
            </a:r>
            <a:r>
              <a:rPr lang="ru-RU" dirty="0">
                <a:solidFill>
                  <a:schemeClr val="bg1"/>
                </a:solidFill>
              </a:rPr>
              <a:t> примерно в полтора раза</a:t>
            </a:r>
            <a:r>
              <a:rPr lang="en-US" dirty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7842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249D31C-DC14-4237-9EF7-EA867297D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февраль  2024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ADB5BD2-6FE7-4B3B-9937-64C00EF35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Семинар ПИЯФ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3C3F320-245B-43AC-B1DF-7992FDC70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88091-FFDB-409F-BB89-D26587CE3B9B}" type="slidenum">
              <a:rPr lang="ru-RU" smtClean="0"/>
              <a:pPr/>
              <a:t>32</a:t>
            </a:fld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DF49D88-5CC6-46C2-B8ED-88E94DEA9E9D}"/>
              </a:ext>
            </a:extLst>
          </p:cNvPr>
          <p:cNvSpPr txBox="1"/>
          <p:nvPr/>
        </p:nvSpPr>
        <p:spPr>
          <a:xfrm>
            <a:off x="3563888" y="188640"/>
            <a:ext cx="2446575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LHC puzzle</a:t>
            </a:r>
            <a:endParaRPr lang="ru-RU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385003D-1A50-4685-ABC5-74A952A7DF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0109"/>
            <a:ext cx="9144000" cy="5097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5811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249D31C-DC14-4237-9EF7-EA867297D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февраль  2024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ADB5BD2-6FE7-4B3B-9937-64C00EF35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Семинар ПИЯФ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3C3F320-245B-43AC-B1DF-7992FDC70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88091-FFDB-409F-BB89-D26587CE3B9B}" type="slidenum">
              <a:rPr lang="ru-RU" smtClean="0"/>
              <a:pPr/>
              <a:t>33</a:t>
            </a:fld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DF49D88-5CC6-46C2-B8ED-88E94DEA9E9D}"/>
              </a:ext>
            </a:extLst>
          </p:cNvPr>
          <p:cNvSpPr txBox="1"/>
          <p:nvPr/>
        </p:nvSpPr>
        <p:spPr>
          <a:xfrm>
            <a:off x="2927055" y="136604"/>
            <a:ext cx="3454687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TEVATRON puzzle</a:t>
            </a:r>
            <a:r>
              <a:rPr lang="ru-RU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110F7BD-C119-4465-87AD-6098DC2B07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7710"/>
            <a:ext cx="9144000" cy="540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3676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249D31C-DC14-4237-9EF7-EA867297D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февраль  2024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ADB5BD2-6FE7-4B3B-9937-64C00EF35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Семинар ПИЯФ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3C3F320-245B-43AC-B1DF-7992FDC70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88091-FFDB-409F-BB89-D26587CE3B9B}" type="slidenum">
              <a:rPr lang="ru-RU" smtClean="0"/>
              <a:pPr/>
              <a:t>34</a:t>
            </a:fld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DF49D88-5CC6-46C2-B8ED-88E94DEA9E9D}"/>
              </a:ext>
            </a:extLst>
          </p:cNvPr>
          <p:cNvSpPr txBox="1">
            <a:spLocks noChangeAspect="1"/>
          </p:cNvSpPr>
          <p:nvPr/>
        </p:nvSpPr>
        <p:spPr>
          <a:xfrm>
            <a:off x="3059832" y="74214"/>
            <a:ext cx="2268000" cy="52322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57150">
            <a:solidFill>
              <a:srgbClr val="00B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09A45BD-4A55-4C3E-AAF2-47223811C5FA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0" y="550600"/>
                <a:ext cx="8694152" cy="59400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 algn="just">
                  <a:buFont typeface="+mj-lt"/>
                  <a:buAutoNum type="arabicPeriod"/>
                </a:pPr>
                <a:r>
                  <a:rPr lang="ru-RU" sz="2000" dirty="0">
                    <a:solidFill>
                      <a:srgbClr val="FFFF00"/>
                    </a:solidFill>
                  </a:rPr>
                  <a:t>Значения полного</a:t>
                </a:r>
                <a:r>
                  <a:rPr lang="en-US" sz="2000" dirty="0">
                    <a:solidFill>
                      <a:srgbClr val="FFFF00"/>
                    </a:solidFill>
                  </a:rPr>
                  <a:t> </a:t>
                </a:r>
                <a:r>
                  <a:rPr lang="ru-RU" sz="2000" dirty="0">
                    <a:solidFill>
                      <a:srgbClr val="FFFF00"/>
                    </a:solidFill>
                  </a:rPr>
                  <a:t>сечения в экспериментах </a:t>
                </a:r>
                <a:r>
                  <a:rPr lang="en-US" sz="2000" dirty="0">
                    <a:solidFill>
                      <a:srgbClr val="FFFF00"/>
                    </a:solidFill>
                  </a:rPr>
                  <a:t>TOTEM </a:t>
                </a:r>
                <a:r>
                  <a:rPr lang="ru-RU" sz="2000" dirty="0">
                    <a:solidFill>
                      <a:srgbClr val="FFFF00"/>
                    </a:solidFill>
                  </a:rPr>
                  <a:t>и </a:t>
                </a:r>
                <a:r>
                  <a:rPr lang="en-US" sz="2000" dirty="0">
                    <a:solidFill>
                      <a:srgbClr val="FFFF00"/>
                    </a:solidFill>
                  </a:rPr>
                  <a:t>ATLAS </a:t>
                </a:r>
                <a:r>
                  <a:rPr lang="ru-RU" sz="2000" dirty="0">
                    <a:solidFill>
                      <a:srgbClr val="FFFF00"/>
                    </a:solidFill>
                  </a:rPr>
                  <a:t>недопустимо разнятся друг от друга</a:t>
                </a:r>
                <a:r>
                  <a:rPr lang="en-US" sz="2000" dirty="0">
                    <a:solidFill>
                      <a:srgbClr val="FFFF00"/>
                    </a:solidFill>
                  </a:rPr>
                  <a:t>. </a:t>
                </a:r>
                <a:r>
                  <a:rPr lang="ru-RU" sz="2000" dirty="0">
                    <a:solidFill>
                      <a:srgbClr val="FFFF00"/>
                    </a:solidFill>
                  </a:rPr>
                  <a:t>Величины </a:t>
                </a:r>
                <a:r>
                  <a:rPr lang="ru-RU" sz="2000" b="1" i="1" dirty="0">
                    <a:solidFill>
                      <a:srgbClr val="FFFF00"/>
                    </a:solidFill>
                    <a:sym typeface="Symbol" panose="05050102010706020507" pitchFamily="18" charset="2"/>
                  </a:rPr>
                  <a:t></a:t>
                </a:r>
                <a:r>
                  <a:rPr lang="ru-RU" sz="2000" b="1" dirty="0">
                    <a:solidFill>
                      <a:srgbClr val="FFFF00"/>
                    </a:solidFill>
                  </a:rPr>
                  <a:t> </a:t>
                </a:r>
                <a:r>
                  <a:rPr lang="ru-RU" sz="2000" dirty="0">
                    <a:solidFill>
                      <a:srgbClr val="FFFF00"/>
                    </a:solidFill>
                  </a:rPr>
                  <a:t>параметра извлечены недостаточно точно и сильно расходятся</a:t>
                </a:r>
                <a:r>
                  <a:rPr lang="en-US" sz="2000" dirty="0">
                    <a:solidFill>
                      <a:srgbClr val="FFFF00"/>
                    </a:solidFill>
                  </a:rPr>
                  <a:t> </a:t>
                </a:r>
                <a:r>
                  <a:rPr lang="ru-RU" sz="2000" dirty="0">
                    <a:solidFill>
                      <a:srgbClr val="FFFF00"/>
                    </a:solidFill>
                  </a:rPr>
                  <a:t>в двух экспериментах, что не позволяет отдать предпочтение какому-либо</a:t>
                </a:r>
                <a:r>
                  <a:rPr lang="en-US" sz="2000" dirty="0">
                    <a:solidFill>
                      <a:srgbClr val="FFFF00"/>
                    </a:solidFill>
                  </a:rPr>
                  <a:t> </a:t>
                </a:r>
                <a:r>
                  <a:rPr lang="ru-RU" sz="2000" dirty="0">
                    <a:solidFill>
                      <a:srgbClr val="FFFF00"/>
                    </a:solidFill>
                  </a:rPr>
                  <a:t>его значению с точностью не хуже 10% (как это заявляют авторы TOTEM).</a:t>
                </a:r>
              </a:p>
              <a:p>
                <a:pPr marL="457200" indent="-457200" algn="just">
                  <a:buFont typeface="+mj-lt"/>
                  <a:buAutoNum type="arabicPeriod"/>
                </a:pPr>
                <a:r>
                  <a:rPr lang="ru-RU" sz="2000" dirty="0">
                    <a:solidFill>
                      <a:srgbClr val="FFFF00"/>
                    </a:solidFill>
                  </a:rPr>
                  <a:t>Подробная обработка результатов экспериментов приводит к выводу о том</a:t>
                </a:r>
                <a:r>
                  <a:rPr lang="en-US" sz="2000" dirty="0">
                    <a:solidFill>
                      <a:srgbClr val="FFFF00"/>
                    </a:solidFill>
                  </a:rPr>
                  <a:t>, </a:t>
                </a:r>
                <a:r>
                  <a:rPr lang="ru-RU" sz="2000" dirty="0">
                    <a:solidFill>
                      <a:srgbClr val="FFFF00"/>
                    </a:solidFill>
                  </a:rPr>
                  <a:t>что значения дифференциального сечения в обоих экспериментах измерены</a:t>
                </a:r>
                <a:r>
                  <a:rPr lang="en-US" sz="2000" dirty="0">
                    <a:solidFill>
                      <a:srgbClr val="FFFF00"/>
                    </a:solidFill>
                  </a:rPr>
                  <a:t> </a:t>
                </a:r>
                <a:r>
                  <a:rPr lang="ru-RU" sz="2000" dirty="0">
                    <a:solidFill>
                      <a:srgbClr val="FFFF00"/>
                    </a:solidFill>
                  </a:rPr>
                  <a:t>недостаточно точно, особенно при малых значениях передачи импульса, что</a:t>
                </a:r>
                <a:r>
                  <a:rPr lang="en-US" sz="2000" dirty="0">
                    <a:solidFill>
                      <a:srgbClr val="FFFF00"/>
                    </a:solidFill>
                  </a:rPr>
                  <a:t> </a:t>
                </a:r>
                <a:r>
                  <a:rPr lang="ru-RU" sz="2000" dirty="0">
                    <a:solidFill>
                      <a:srgbClr val="FFFF00"/>
                    </a:solidFill>
                  </a:rPr>
                  <a:t>приводит к систематическому сдвигу теоретических кривых («PPP эффект»).</a:t>
                </a:r>
              </a:p>
              <a:p>
                <a:pPr marL="457200" indent="-457200" algn="just">
                  <a:buFont typeface="+mj-lt"/>
                  <a:buAutoNum type="arabicPeriod"/>
                </a:pPr>
                <a:r>
                  <a:rPr lang="ru-RU" sz="2000" dirty="0">
                    <a:solidFill>
                      <a:srgbClr val="FFFF00"/>
                    </a:solidFill>
                  </a:rPr>
                  <a:t>В обоих экспериментах сомнительны экспериментальные данные в области |</a:t>
                </a:r>
                <a:r>
                  <a:rPr lang="ru-RU" sz="2000" i="1" dirty="0">
                    <a:solidFill>
                      <a:srgbClr val="FFFF00"/>
                    </a:solidFill>
                  </a:rPr>
                  <a:t>t</a:t>
                </a:r>
                <a:r>
                  <a:rPr lang="ru-RU" sz="2000" dirty="0">
                    <a:solidFill>
                      <a:srgbClr val="FFFF00"/>
                    </a:solidFill>
                  </a:rPr>
                  <a:t>|</a:t>
                </a:r>
                <a14:m>
                  <m:oMath xmlns:m="http://schemas.openxmlformats.org/officeDocument/2006/math">
                    <m:r>
                      <a:rPr lang="ru-RU" sz="200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≲</m:t>
                    </m:r>
                  </m:oMath>
                </a14:m>
                <a:r>
                  <a:rPr lang="ru-RU" sz="2000" dirty="0">
                    <a:solidFill>
                      <a:srgbClr val="FFFF00"/>
                    </a:solidFill>
                  </a:rPr>
                  <a:t> 0.003</a:t>
                </a:r>
                <a:r>
                  <a:rPr lang="en-US" sz="2000" dirty="0">
                    <a:solidFill>
                      <a:srgbClr val="FFFF0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GeV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000" dirty="0">
                    <a:solidFill>
                      <a:srgbClr val="FFFF00"/>
                    </a:solidFill>
                  </a:rPr>
                  <a:t>.</a:t>
                </a:r>
              </a:p>
              <a:p>
                <a:pPr marL="457200" indent="-457200" algn="just">
                  <a:buFont typeface="+mj-lt"/>
                  <a:buAutoNum type="arabicPeriod"/>
                </a:pPr>
                <a:r>
                  <a:rPr lang="ru-RU" sz="2000" dirty="0">
                    <a:solidFill>
                      <a:srgbClr val="FFFF00"/>
                    </a:solidFill>
                  </a:rPr>
                  <a:t>Для более или менее точного извлечения параметров в области кулон</a:t>
                </a:r>
                <a:r>
                  <a:rPr lang="en-US" sz="2000" dirty="0">
                    <a:solidFill>
                      <a:srgbClr val="FFFF00"/>
                    </a:solidFill>
                  </a:rPr>
                  <a:t>-</a:t>
                </a:r>
                <a:r>
                  <a:rPr lang="ru-RU" sz="2000" dirty="0">
                    <a:solidFill>
                      <a:srgbClr val="FFFF00"/>
                    </a:solidFill>
                  </a:rPr>
                  <a:t>ядерной интерференции</a:t>
                </a:r>
                <a:r>
                  <a:rPr lang="en-US" sz="2000" dirty="0">
                    <a:solidFill>
                      <a:srgbClr val="FFFF00"/>
                    </a:solidFill>
                  </a:rPr>
                  <a:t> </a:t>
                </a:r>
                <a:r>
                  <a:rPr lang="ru-RU" sz="2000" dirty="0">
                    <a:solidFill>
                      <a:srgbClr val="FFFF00"/>
                    </a:solidFill>
                  </a:rPr>
                  <a:t>нет необходимости использовать эксперимент-</a:t>
                </a:r>
                <a:r>
                  <a:rPr lang="ru-RU" sz="2000" dirty="0" err="1">
                    <a:solidFill>
                      <a:srgbClr val="FFFF00"/>
                    </a:solidFill>
                  </a:rPr>
                  <a:t>альные</a:t>
                </a:r>
                <a:r>
                  <a:rPr lang="ru-RU" sz="2000" dirty="0">
                    <a:solidFill>
                      <a:srgbClr val="FFFF00"/>
                    </a:solidFill>
                  </a:rPr>
                  <a:t> данные в области |</a:t>
                </a:r>
                <a:r>
                  <a:rPr lang="ru-RU" sz="2000" i="1" dirty="0">
                    <a:solidFill>
                      <a:srgbClr val="FFFF00"/>
                    </a:solidFill>
                  </a:rPr>
                  <a:t>t</a:t>
                </a:r>
                <a:r>
                  <a:rPr lang="ru-RU" sz="2000" dirty="0">
                    <a:solidFill>
                      <a:srgbClr val="FFFF00"/>
                    </a:solidFill>
                  </a:rPr>
                  <a:t>|</a:t>
                </a:r>
                <a14:m>
                  <m:oMath xmlns:m="http://schemas.openxmlformats.org/officeDocument/2006/math">
                    <m:r>
                      <a:rPr lang="ru-RU" sz="200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≳</m:t>
                    </m:r>
                  </m:oMath>
                </a14:m>
                <a:r>
                  <a:rPr lang="ru-RU" sz="2000" dirty="0">
                    <a:solidFill>
                      <a:srgbClr val="FFFF00"/>
                    </a:solidFill>
                  </a:rPr>
                  <a:t> 0.07</a:t>
                </a:r>
                <a:r>
                  <a:rPr lang="en-US" sz="2000" b="0" dirty="0">
                    <a:solidFill>
                      <a:srgbClr val="FFFF0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GeV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000" dirty="0">
                    <a:solidFill>
                      <a:srgbClr val="FFFF00"/>
                    </a:solidFill>
                  </a:rPr>
                  <a:t>.</a:t>
                </a:r>
              </a:p>
              <a:p>
                <a:pPr marL="457200" indent="-457200" algn="just">
                  <a:buFont typeface="+mj-lt"/>
                  <a:buAutoNum type="arabicPeriod"/>
                </a:pPr>
                <a:r>
                  <a:rPr lang="ru-RU" sz="2000" dirty="0">
                    <a:solidFill>
                      <a:srgbClr val="FFFF00"/>
                    </a:solidFill>
                  </a:rPr>
                  <a:t>В целом, оба эксперимента (</a:t>
                </a:r>
                <a:r>
                  <a:rPr lang="en-US" sz="2000" dirty="0">
                    <a:solidFill>
                      <a:srgbClr val="FFFF00"/>
                    </a:solidFill>
                  </a:rPr>
                  <a:t>ATLAS </a:t>
                </a:r>
                <a:r>
                  <a:rPr lang="ru-RU" sz="2000" dirty="0">
                    <a:solidFill>
                      <a:srgbClr val="FFFF00"/>
                    </a:solidFill>
                  </a:rPr>
                  <a:t>и </a:t>
                </a:r>
                <a:r>
                  <a:rPr lang="en-US" sz="2000" dirty="0">
                    <a:solidFill>
                      <a:srgbClr val="FFFF00"/>
                    </a:solidFill>
                  </a:rPr>
                  <a:t>TOTEM</a:t>
                </a:r>
                <a:r>
                  <a:rPr lang="ru-RU" sz="2000" dirty="0">
                    <a:solidFill>
                      <a:srgbClr val="FFFF00"/>
                    </a:solidFill>
                  </a:rPr>
                  <a:t>) в совокупности не дают надежных</a:t>
                </a:r>
                <a:r>
                  <a:rPr lang="en-US" sz="2000" dirty="0">
                    <a:solidFill>
                      <a:srgbClr val="FFFF00"/>
                    </a:solidFill>
                  </a:rPr>
                  <a:t> </a:t>
                </a:r>
                <a:r>
                  <a:rPr lang="ru-RU" sz="2000" dirty="0">
                    <a:solidFill>
                      <a:srgbClr val="FFFF00"/>
                    </a:solidFill>
                  </a:rPr>
                  <a:t>оснований для точных теоретических оценок полного сечения и </a:t>
                </a:r>
                <a:r>
                  <a:rPr lang="ru-RU" sz="2000" i="1" dirty="0">
                    <a:solidFill>
                      <a:srgbClr val="FFFF00"/>
                    </a:solidFill>
                    <a:sym typeface="Symbol" panose="05050102010706020507" pitchFamily="18" charset="2"/>
                  </a:rPr>
                  <a:t></a:t>
                </a:r>
                <a:r>
                  <a:rPr lang="ru-RU" sz="2000" dirty="0">
                    <a:solidFill>
                      <a:srgbClr val="FFFF00"/>
                    </a:solidFill>
                  </a:rPr>
                  <a:t> параметра.</a:t>
                </a:r>
              </a:p>
              <a:p>
                <a:endParaRPr lang="ru-RU" sz="20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09A45BD-4A55-4C3E-AAF2-47223811C5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50600"/>
                <a:ext cx="8694152" cy="5940088"/>
              </a:xfrm>
              <a:prstGeom prst="rect">
                <a:avLst/>
              </a:prstGeom>
              <a:blipFill>
                <a:blip r:embed="rId4"/>
                <a:stretch>
                  <a:fillRect l="-771" t="-615" r="-70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87482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249D31C-DC14-4237-9EF7-EA867297D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февраль  2024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ADB5BD2-6FE7-4B3B-9937-64C00EF35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Семинар ПИЯФ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3C3F320-245B-43AC-B1DF-7992FDC70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88091-FFDB-409F-BB89-D26587CE3B9B}" type="slidenum">
              <a:rPr lang="ru-RU" smtClean="0"/>
              <a:pPr/>
              <a:t>35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930944F-C51D-4477-B263-01C6BD0AB9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73283"/>
            <a:ext cx="7869115" cy="573603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6229AFB-7D86-4E6F-8AD1-30439573588E}"/>
              </a:ext>
            </a:extLst>
          </p:cNvPr>
          <p:cNvSpPr txBox="1"/>
          <p:nvPr/>
        </p:nvSpPr>
        <p:spPr>
          <a:xfrm>
            <a:off x="971600" y="116632"/>
            <a:ext cx="8109087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http://hermes.ihep.su:8001/compas/kuyanov/predictor/CS/Models/index.html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 descr="Загрузить">
            <a:extLst>
              <a:ext uri="{FF2B5EF4-FFF2-40B4-BE49-F238E27FC236}">
                <a16:creationId xmlns:a16="http://schemas.microsoft.com/office/drawing/2014/main" id="{61978AD8-18CE-4FFE-976F-343972ABA3A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0800000">
            <a:off x="6368612" y="29718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460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249D31C-DC14-4237-9EF7-EA867297D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февраль  2024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ADB5BD2-6FE7-4B3B-9937-64C00EF35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Семинар ПИЯФ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3C3F320-245B-43AC-B1DF-7992FDC70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88091-FFDB-409F-BB89-D26587CE3B9B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D8E5952-A994-41A9-8D12-12D171C1FE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120" y="0"/>
            <a:ext cx="9185120" cy="57332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CCAA595-8A4A-4CAD-AF50-52876893C6B2}"/>
              </a:ext>
            </a:extLst>
          </p:cNvPr>
          <p:cNvSpPr txBox="1"/>
          <p:nvPr/>
        </p:nvSpPr>
        <p:spPr>
          <a:xfrm>
            <a:off x="822961" y="5805264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https://inspirehep.net/files/c1cfda43a079ffa95608fdea0e48f1c5</a:t>
            </a:r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177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F130F3B-7D44-4819-9A8D-CDABAA0765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160" y="923330"/>
            <a:ext cx="7625680" cy="531829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5063002-7A7B-4DB0-B078-F1FD8BA71321}"/>
                  </a:ext>
                </a:extLst>
              </p:cNvPr>
              <p:cNvSpPr txBox="1"/>
              <p:nvPr/>
            </p:nvSpPr>
            <p:spPr>
              <a:xfrm>
                <a:off x="1259632" y="-16603"/>
                <a:ext cx="6984776" cy="9233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TOTEM data</a:t>
                </a:r>
                <a:endParaRPr lang="ru-RU" sz="2400" b="1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d</m:t>
                    </m:r>
                    <m:r>
                      <a:rPr lang="en-US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en-US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en-US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𝑑𝑡</m:t>
                    </m:r>
                    <m:d>
                      <m:dPr>
                        <m:ctrlP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13 </m:t>
                        </m:r>
                        <m:r>
                          <m:rPr>
                            <m:sty m:val="p"/>
                          </m:rPr>
                          <a:rPr lang="en-US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TeV</m:t>
                        </m:r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</m:e>
                    </m:d>
                    <m:r>
                      <a:rPr lang="en-US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dirty="0">
                    <a:solidFill>
                      <a:srgbClr val="002060"/>
                    </a:solidFill>
                  </a:rPr>
                  <a:t> </a:t>
                </a:r>
                <a:r>
                  <a:rPr lang="ru-RU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всего </a:t>
                </a:r>
                <a:r>
                  <a:rPr lang="en-US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ru-RU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27 точек</a:t>
                </a:r>
                <a:r>
                  <a:rPr lang="en-US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 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0.000879, 3.70521</m:t>
                        </m:r>
                      </m:e>
                    </m:d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GeV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ru-RU" dirty="0">
                  <a:solidFill>
                    <a:srgbClr val="002060"/>
                  </a:solidFill>
                </a:endParaRPr>
              </a:p>
              <a:p>
                <a:r>
                  <a:rPr lang="ru-RU" sz="1600" dirty="0">
                    <a:solidFill>
                      <a:srgbClr val="002060"/>
                    </a:solidFill>
                  </a:rPr>
                  <a:t>В </a:t>
                </a:r>
                <a:r>
                  <a:rPr lang="en-US" sz="1600" dirty="0" err="1">
                    <a:solidFill>
                      <a:srgbClr val="002060"/>
                    </a:solidFill>
                  </a:rPr>
                  <a:t>HEPData</a:t>
                </a:r>
                <a:r>
                  <a:rPr lang="en-US" sz="1600" dirty="0">
                    <a:solidFill>
                      <a:srgbClr val="002060"/>
                    </a:solidFill>
                  </a:rPr>
                  <a:t> </a:t>
                </a:r>
                <a:r>
                  <a:rPr lang="ru-RU" sz="1600" dirty="0">
                    <a:solidFill>
                      <a:srgbClr val="002060"/>
                    </a:solidFill>
                  </a:rPr>
                  <a:t>результаты эксперимента </a:t>
                </a:r>
                <a:r>
                  <a:rPr lang="en-US" sz="1600" dirty="0">
                    <a:solidFill>
                      <a:srgbClr val="002060"/>
                    </a:solidFill>
                  </a:rPr>
                  <a:t>TOTEM </a:t>
                </a:r>
                <a:r>
                  <a:rPr lang="ru-RU" sz="1600" dirty="0">
                    <a:solidFill>
                      <a:srgbClr val="002060"/>
                    </a:solidFill>
                  </a:rPr>
                  <a:t>до сих пор не представлены</a:t>
                </a:r>
                <a:r>
                  <a:rPr lang="en-US" sz="1600" dirty="0">
                    <a:solidFill>
                      <a:srgbClr val="002060"/>
                    </a:solidFill>
                  </a:rPr>
                  <a:t>.</a:t>
                </a:r>
                <a:endParaRPr lang="ru-RU" sz="16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5063002-7A7B-4DB0-B078-F1FD8BA713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-16603"/>
                <a:ext cx="6984776" cy="923330"/>
              </a:xfrm>
              <a:prstGeom prst="rect">
                <a:avLst/>
              </a:prstGeom>
              <a:blipFill>
                <a:blip r:embed="rId4"/>
                <a:stretch>
                  <a:fillRect l="-1834" t="-9868" b="-92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Прямая со стрелкой 2">
            <a:extLst>
              <a:ext uri="{FF2B5EF4-FFF2-40B4-BE49-F238E27FC236}">
                <a16:creationId xmlns:a16="http://schemas.microsoft.com/office/drawing/2014/main" id="{348AB897-FAA4-4983-A983-D03EA683F850}"/>
              </a:ext>
            </a:extLst>
          </p:cNvPr>
          <p:cNvCxnSpPr/>
          <p:nvPr/>
        </p:nvCxnSpPr>
        <p:spPr>
          <a:xfrm>
            <a:off x="3995936" y="2237491"/>
            <a:ext cx="0" cy="360040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F6A76091-3D1B-41C7-9865-92A247E30DD9}"/>
              </a:ext>
            </a:extLst>
          </p:cNvPr>
          <p:cNvCxnSpPr/>
          <p:nvPr/>
        </p:nvCxnSpPr>
        <p:spPr>
          <a:xfrm>
            <a:off x="4568151" y="2237491"/>
            <a:ext cx="0" cy="360040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D7AC0CD6-9649-44FF-9186-C76FBC16115D}"/>
              </a:ext>
            </a:extLst>
          </p:cNvPr>
          <p:cNvCxnSpPr/>
          <p:nvPr/>
        </p:nvCxnSpPr>
        <p:spPr>
          <a:xfrm>
            <a:off x="3972718" y="2237491"/>
            <a:ext cx="1080120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>
                <a:extLst>
                  <a:ext uri="{FF2B5EF4-FFF2-40B4-BE49-F238E27FC236}">
                    <a16:creationId xmlns:a16="http://schemas.microsoft.com/office/drawing/2014/main" id="{7677593A-BCC9-4200-A79A-A23BF11A97C7}"/>
                  </a:ext>
                </a:extLst>
              </p:cNvPr>
              <p:cNvSpPr/>
              <p:nvPr/>
            </p:nvSpPr>
            <p:spPr>
              <a:xfrm>
                <a:off x="5027216" y="2048179"/>
                <a:ext cx="248497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stat</m:t>
                      </m:r>
                      <m:r>
                        <a:rPr lang="en-US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and</m:t>
                      </m:r>
                      <m:r>
                        <a:rPr lang="en-US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system</m:t>
                      </m:r>
                      <m:r>
                        <a:rPr lang="en-US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errors</m:t>
                      </m:r>
                    </m:oMath>
                  </m:oMathPara>
                </a14:m>
                <a:endParaRPr lang="ru-RU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Прямоугольник 11">
                <a:extLst>
                  <a:ext uri="{FF2B5EF4-FFF2-40B4-BE49-F238E27FC236}">
                    <a16:creationId xmlns:a16="http://schemas.microsoft.com/office/drawing/2014/main" id="{7677593A-BCC9-4200-A79A-A23BF11A97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7216" y="2048179"/>
                <a:ext cx="2484975" cy="369332"/>
              </a:xfrm>
              <a:prstGeom prst="rect">
                <a:avLst/>
              </a:prstGeom>
              <a:blipFill>
                <a:blip r:embed="rId5"/>
                <a:stretch>
                  <a:fillRect b="-98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25C1480-113A-4D72-A611-93938BAE3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67409" y="6356351"/>
            <a:ext cx="2133600" cy="365125"/>
          </a:xfrm>
        </p:spPr>
        <p:txBody>
          <a:bodyPr/>
          <a:lstStyle/>
          <a:p>
            <a:fld id="{76D88091-FFDB-409F-BB89-D26587CE3B9B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10" name="Дата 1">
            <a:extLst>
              <a:ext uri="{FF2B5EF4-FFF2-40B4-BE49-F238E27FC236}">
                <a16:creationId xmlns:a16="http://schemas.microsoft.com/office/drawing/2014/main" id="{38E7DD6F-DA04-40BE-8B33-6CFDF2E4A3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3528" y="6481655"/>
            <a:ext cx="2133600" cy="250106"/>
          </a:xfrm>
        </p:spPr>
        <p:txBody>
          <a:bodyPr/>
          <a:lstStyle/>
          <a:p>
            <a:r>
              <a:rPr lang="ru-RU" dirty="0"/>
              <a:t>февраль  2024</a:t>
            </a:r>
          </a:p>
        </p:txBody>
      </p:sp>
      <p:sp>
        <p:nvSpPr>
          <p:cNvPr id="11" name="Нижний колонтитул 2">
            <a:extLst>
              <a:ext uri="{FF2B5EF4-FFF2-40B4-BE49-F238E27FC236}">
                <a16:creationId xmlns:a16="http://schemas.microsoft.com/office/drawing/2014/main" id="{CCF13C3D-AB51-453F-9642-02CE7C23E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01351" y="6481655"/>
            <a:ext cx="2133600" cy="250106"/>
          </a:xfrm>
        </p:spPr>
        <p:txBody>
          <a:bodyPr/>
          <a:lstStyle/>
          <a:p>
            <a:r>
              <a:rPr lang="ru-RU" dirty="0"/>
              <a:t>Семинар ПИЯФ</a:t>
            </a:r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9F7EF4A4-38BE-4D3B-A584-0C5D68822338}"/>
              </a:ext>
            </a:extLst>
          </p:cNvPr>
          <p:cNvCxnSpPr>
            <a:cxnSpLocks/>
          </p:cNvCxnSpPr>
          <p:nvPr/>
        </p:nvCxnSpPr>
        <p:spPr>
          <a:xfrm>
            <a:off x="8384840" y="2923360"/>
            <a:ext cx="0" cy="3285057"/>
          </a:xfrm>
          <a:prstGeom prst="line">
            <a:avLst/>
          </a:prstGeom>
          <a:ln w="25400">
            <a:solidFill>
              <a:srgbClr val="1807F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CBA21C7C-F97A-407C-BEDC-80F0C053F086}"/>
              </a:ext>
            </a:extLst>
          </p:cNvPr>
          <p:cNvCxnSpPr>
            <a:cxnSpLocks/>
          </p:cNvCxnSpPr>
          <p:nvPr/>
        </p:nvCxnSpPr>
        <p:spPr>
          <a:xfrm flipH="1">
            <a:off x="4942858" y="2923360"/>
            <a:ext cx="3441982" cy="16603"/>
          </a:xfrm>
          <a:prstGeom prst="line">
            <a:avLst/>
          </a:prstGeom>
          <a:ln w="25400">
            <a:solidFill>
              <a:srgbClr val="1807F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D699745F-0E44-46C9-AE49-7418BF8C74E9}"/>
              </a:ext>
            </a:extLst>
          </p:cNvPr>
          <p:cNvCxnSpPr>
            <a:cxnSpLocks/>
          </p:cNvCxnSpPr>
          <p:nvPr/>
        </p:nvCxnSpPr>
        <p:spPr>
          <a:xfrm>
            <a:off x="4942858" y="2939963"/>
            <a:ext cx="0" cy="3285057"/>
          </a:xfrm>
          <a:prstGeom prst="line">
            <a:avLst/>
          </a:prstGeom>
          <a:ln w="25400">
            <a:solidFill>
              <a:srgbClr val="1807F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84375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249D31C-DC14-4237-9EF7-EA867297D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февраль  2024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ADB5BD2-6FE7-4B3B-9937-64C00EF35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Семинар ПИЯФ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3C3F320-245B-43AC-B1DF-7992FDC70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88091-FFDB-409F-BB89-D26587CE3B9B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30528BC-DCF7-486A-9F08-CAE558A2437F}"/>
              </a:ext>
            </a:extLst>
          </p:cNvPr>
          <p:cNvSpPr txBox="1"/>
          <p:nvPr/>
        </p:nvSpPr>
        <p:spPr>
          <a:xfrm>
            <a:off x="179511" y="101611"/>
            <a:ext cx="2747291" cy="646331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FF00"/>
                </a:solidFill>
              </a:rPr>
              <a:t>Матрица источников</a:t>
            </a:r>
          </a:p>
          <a:p>
            <a:pPr algn="ctr"/>
            <a:r>
              <a:rPr lang="ru-RU" b="1" dirty="0" err="1">
                <a:solidFill>
                  <a:srgbClr val="FFFF00"/>
                </a:solidFill>
              </a:rPr>
              <a:t>сист</a:t>
            </a:r>
            <a:r>
              <a:rPr lang="en-US" b="1" dirty="0">
                <a:solidFill>
                  <a:srgbClr val="FFFF00"/>
                </a:solidFill>
              </a:rPr>
              <a:t>. </a:t>
            </a:r>
            <a:r>
              <a:rPr lang="ru-RU" b="1" dirty="0">
                <a:solidFill>
                  <a:srgbClr val="FFFF00"/>
                </a:solidFill>
              </a:rPr>
              <a:t>ошибок</a:t>
            </a:r>
            <a:r>
              <a:rPr lang="en-US" b="1" dirty="0">
                <a:solidFill>
                  <a:srgbClr val="FFFF00"/>
                </a:solidFill>
              </a:rPr>
              <a:t> (</a:t>
            </a:r>
            <a:r>
              <a:rPr lang="en-US" b="1" i="1" dirty="0">
                <a:solidFill>
                  <a:srgbClr val="FFFF00"/>
                </a:solidFill>
              </a:rPr>
              <a:t>N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ru-RU" b="1" dirty="0">
                <a:solidFill>
                  <a:srgbClr val="FFFF00"/>
                </a:solidFill>
              </a:rPr>
              <a:t>строк</a:t>
            </a:r>
            <a:r>
              <a:rPr lang="en-US" b="1" dirty="0">
                <a:solidFill>
                  <a:srgbClr val="FFFF00"/>
                </a:solidFill>
              </a:rPr>
              <a:t>)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01CF8DA-1D75-4615-96C7-2CD23A484370}"/>
              </a:ext>
            </a:extLst>
          </p:cNvPr>
          <p:cNvSpPr txBox="1"/>
          <p:nvPr/>
        </p:nvSpPr>
        <p:spPr>
          <a:xfrm>
            <a:off x="92778" y="893699"/>
            <a:ext cx="2881308" cy="92333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FF00"/>
                </a:solidFill>
              </a:rPr>
              <a:t>Транспонированная</a:t>
            </a:r>
            <a:endParaRPr lang="en-US" b="1" dirty="0">
              <a:solidFill>
                <a:srgbClr val="FFFF00"/>
              </a:solidFill>
            </a:endParaRPr>
          </a:p>
          <a:p>
            <a:pPr algn="ctr"/>
            <a:r>
              <a:rPr lang="ru-RU" b="1" dirty="0">
                <a:solidFill>
                  <a:srgbClr val="FFFF00"/>
                </a:solidFill>
              </a:rPr>
              <a:t>матрица источников</a:t>
            </a:r>
          </a:p>
          <a:p>
            <a:pPr algn="ctr"/>
            <a:r>
              <a:rPr lang="ru-RU" b="1" dirty="0" err="1">
                <a:solidFill>
                  <a:srgbClr val="FFFF00"/>
                </a:solidFill>
              </a:rPr>
              <a:t>сист</a:t>
            </a:r>
            <a:r>
              <a:rPr lang="en-US" b="1" dirty="0">
                <a:solidFill>
                  <a:srgbClr val="FFFF00"/>
                </a:solidFill>
              </a:rPr>
              <a:t>. </a:t>
            </a:r>
            <a:r>
              <a:rPr lang="ru-RU" b="1" dirty="0">
                <a:solidFill>
                  <a:srgbClr val="FFFF00"/>
                </a:solidFill>
              </a:rPr>
              <a:t>ошибок (</a:t>
            </a:r>
            <a:r>
              <a:rPr lang="en-US" b="1" i="1" dirty="0">
                <a:solidFill>
                  <a:srgbClr val="FFFF00"/>
                </a:solidFill>
              </a:rPr>
              <a:t>N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ru-RU" b="1" dirty="0">
                <a:solidFill>
                  <a:srgbClr val="FFFF00"/>
                </a:solidFill>
              </a:rPr>
              <a:t>столбцов)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F077BB3-3A70-4F6B-B5F6-07F26C911BE8}"/>
                  </a:ext>
                </a:extLst>
              </p:cNvPr>
              <p:cNvSpPr txBox="1"/>
              <p:nvPr/>
            </p:nvSpPr>
            <p:spPr>
              <a:xfrm>
                <a:off x="3866679" y="219681"/>
                <a:ext cx="1728192" cy="1200329"/>
              </a:xfrm>
              <a:prstGeom prst="rect">
                <a:avLst/>
              </a:prstGeom>
              <a:noFill/>
              <a:ln w="3175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b="1" dirty="0">
                    <a:solidFill>
                      <a:srgbClr val="FFFF00"/>
                    </a:solidFill>
                  </a:rPr>
                  <a:t>Ковариантная матрица</a:t>
                </a:r>
              </a:p>
              <a:p>
                <a:pPr algn="ctr"/>
                <a:r>
                  <a:rPr lang="ru-RU" b="1" dirty="0" err="1">
                    <a:solidFill>
                      <a:srgbClr val="FFFF00"/>
                    </a:solidFill>
                  </a:rPr>
                  <a:t>сист</a:t>
                </a:r>
                <a:r>
                  <a:rPr lang="en-US" b="1" dirty="0">
                    <a:solidFill>
                      <a:srgbClr val="FFFF00"/>
                    </a:solidFill>
                  </a:rPr>
                  <a:t>. </a:t>
                </a:r>
                <a:r>
                  <a:rPr lang="ru-RU" b="1" dirty="0">
                    <a:solidFill>
                      <a:srgbClr val="FFFF00"/>
                    </a:solidFill>
                  </a:rPr>
                  <a:t>Ошибок</a:t>
                </a:r>
              </a:p>
              <a:p>
                <a:pPr algn="ctr"/>
                <a:r>
                  <a:rPr lang="ru-RU" b="1" dirty="0">
                    <a:solidFill>
                      <a:srgbClr val="FFFF00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𝑵</m:t>
                    </m:r>
                    <m:r>
                      <a:rPr lang="en-US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𝑵</m:t>
                    </m:r>
                  </m:oMath>
                </a14:m>
                <a:r>
                  <a:rPr lang="ru-RU" b="1" dirty="0">
                    <a:solidFill>
                      <a:srgbClr val="FFFF00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F077BB3-3A70-4F6B-B5F6-07F26C911B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6679" y="219681"/>
                <a:ext cx="1728192" cy="1200329"/>
              </a:xfrm>
              <a:prstGeom prst="rect">
                <a:avLst/>
              </a:prstGeom>
              <a:blipFill>
                <a:blip r:embed="rId3"/>
                <a:stretch>
                  <a:fillRect t="-1485" r="-346" b="-5446"/>
                </a:stretch>
              </a:blipFill>
              <a:ln w="317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Блок-схема: узел суммирования 14">
            <a:extLst>
              <a:ext uri="{FF2B5EF4-FFF2-40B4-BE49-F238E27FC236}">
                <a16:creationId xmlns:a16="http://schemas.microsoft.com/office/drawing/2014/main" id="{704D67A5-D517-4EC4-9B26-67746836371F}"/>
              </a:ext>
            </a:extLst>
          </p:cNvPr>
          <p:cNvSpPr/>
          <p:nvPr/>
        </p:nvSpPr>
        <p:spPr>
          <a:xfrm>
            <a:off x="3261884" y="748812"/>
            <a:ext cx="300765" cy="289773"/>
          </a:xfrm>
          <a:prstGeom prst="flowChartSummingJunction">
            <a:avLst/>
          </a:prstGeom>
          <a:noFill/>
          <a:ln w="317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48A8D883-41B6-495B-B21C-B86F91ACFA56}"/>
              </a:ext>
            </a:extLst>
          </p:cNvPr>
          <p:cNvCxnSpPr>
            <a:cxnSpLocks/>
            <a:stCxn id="15" idx="6"/>
          </p:cNvCxnSpPr>
          <p:nvPr/>
        </p:nvCxnSpPr>
        <p:spPr>
          <a:xfrm flipV="1">
            <a:off x="3562649" y="886357"/>
            <a:ext cx="219551" cy="7342"/>
          </a:xfrm>
          <a:prstGeom prst="straightConnector1">
            <a:avLst/>
          </a:prstGeom>
          <a:ln w="25400">
            <a:solidFill>
              <a:srgbClr val="FFFF00"/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авая фигурная скобка 16">
            <a:extLst>
              <a:ext uri="{FF2B5EF4-FFF2-40B4-BE49-F238E27FC236}">
                <a16:creationId xmlns:a16="http://schemas.microsoft.com/office/drawing/2014/main" id="{7AF36FC1-DBF6-40B7-A430-220A9F3A7E8C}"/>
              </a:ext>
            </a:extLst>
          </p:cNvPr>
          <p:cNvSpPr/>
          <p:nvPr/>
        </p:nvSpPr>
        <p:spPr>
          <a:xfrm>
            <a:off x="3016619" y="464510"/>
            <a:ext cx="155448" cy="914400"/>
          </a:xfrm>
          <a:prstGeom prst="rightBrac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213C4CA-BA99-42C6-AB34-82CF77BB258C}"/>
                  </a:ext>
                </a:extLst>
              </p:cNvPr>
              <p:cNvSpPr txBox="1"/>
              <p:nvPr/>
            </p:nvSpPr>
            <p:spPr>
              <a:xfrm>
                <a:off x="6177358" y="247779"/>
                <a:ext cx="2622789" cy="1208729"/>
              </a:xfrm>
              <a:prstGeom prst="rect">
                <a:avLst/>
              </a:prstGeom>
              <a:noFill/>
              <a:ln w="3175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b="1" dirty="0">
                    <a:solidFill>
                      <a:srgbClr val="FFFF00"/>
                    </a:solidFill>
                  </a:rPr>
                  <a:t>Диагональная ковариантная матрица</a:t>
                </a:r>
              </a:p>
              <a:p>
                <a:pPr algn="ctr"/>
                <a:r>
                  <a:rPr lang="ru-RU" b="1" dirty="0" err="1">
                    <a:solidFill>
                      <a:srgbClr val="FFFF00"/>
                    </a:solidFill>
                  </a:rPr>
                  <a:t>стат</a:t>
                </a:r>
                <a:r>
                  <a:rPr lang="en-US" b="1" dirty="0">
                    <a:solidFill>
                      <a:srgbClr val="FFFF00"/>
                    </a:solidFill>
                  </a:rPr>
                  <a:t>. </a:t>
                </a:r>
                <a:r>
                  <a:rPr lang="ru-RU" b="1" dirty="0">
                    <a:solidFill>
                      <a:srgbClr val="FFFF00"/>
                    </a:solidFill>
                  </a:rPr>
                  <a:t>ошибок 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ru-RU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  <m:sub>
                        <m:r>
                          <a:rPr lang="en-US" b="1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𝐬𝐭𝐚𝐭</m:t>
                        </m:r>
                      </m:sub>
                      <m:sup>
                        <m:r>
                          <a:rPr lang="ru-RU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ru-RU" b="1" dirty="0">
                    <a:solidFill>
                      <a:srgbClr val="FFFF00"/>
                    </a:solidFill>
                  </a:rPr>
                  <a:t>)</a:t>
                </a:r>
                <a:endParaRPr lang="en-US" b="1" dirty="0">
                  <a:solidFill>
                    <a:srgbClr val="FFFF00"/>
                  </a:solidFill>
                </a:endParaRPr>
              </a:p>
              <a:p>
                <a:pPr algn="ctr"/>
                <a:r>
                  <a:rPr lang="ru-RU" b="1" dirty="0">
                    <a:solidFill>
                      <a:srgbClr val="FFFF00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𝑵</m:t>
                    </m:r>
                    <m:r>
                      <a:rPr lang="en-US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𝑵</m:t>
                    </m:r>
                  </m:oMath>
                </a14:m>
                <a:r>
                  <a:rPr lang="ru-RU" b="1" dirty="0">
                    <a:solidFill>
                      <a:srgbClr val="FFFF00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213C4CA-BA99-42C6-AB34-82CF77BB25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7358" y="247779"/>
                <a:ext cx="2622789" cy="1208729"/>
              </a:xfrm>
              <a:prstGeom prst="rect">
                <a:avLst/>
              </a:prstGeom>
              <a:blipFill>
                <a:blip r:embed="rId4"/>
                <a:stretch>
                  <a:fillRect t="-1970" b="-5911"/>
                </a:stretch>
              </a:blipFill>
              <a:ln w="317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Блок-схема: ИЛИ 18">
            <a:extLst>
              <a:ext uri="{FF2B5EF4-FFF2-40B4-BE49-F238E27FC236}">
                <a16:creationId xmlns:a16="http://schemas.microsoft.com/office/drawing/2014/main" id="{C53AC406-DD1D-413E-925B-F214C6A6E22B}"/>
              </a:ext>
            </a:extLst>
          </p:cNvPr>
          <p:cNvSpPr/>
          <p:nvPr/>
        </p:nvSpPr>
        <p:spPr>
          <a:xfrm>
            <a:off x="5741086" y="748866"/>
            <a:ext cx="288032" cy="302719"/>
          </a:xfrm>
          <a:prstGeom prst="flowChartOr">
            <a:avLst/>
          </a:prstGeom>
          <a:noFill/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авая фигурная скобка 19">
            <a:extLst>
              <a:ext uri="{FF2B5EF4-FFF2-40B4-BE49-F238E27FC236}">
                <a16:creationId xmlns:a16="http://schemas.microsoft.com/office/drawing/2014/main" id="{0C5BCBCE-4569-4A21-BB67-457A2E33FD4B}"/>
              </a:ext>
            </a:extLst>
          </p:cNvPr>
          <p:cNvSpPr/>
          <p:nvPr/>
        </p:nvSpPr>
        <p:spPr>
          <a:xfrm rot="5400000">
            <a:off x="5855629" y="332827"/>
            <a:ext cx="302719" cy="2532583"/>
          </a:xfrm>
          <a:prstGeom prst="rightBrac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E2BEB5F-FDD7-4DFE-B2F2-848D1F5FD504}"/>
                  </a:ext>
                </a:extLst>
              </p:cNvPr>
              <p:cNvSpPr txBox="1"/>
              <p:nvPr/>
            </p:nvSpPr>
            <p:spPr>
              <a:xfrm>
                <a:off x="4884782" y="1825543"/>
                <a:ext cx="2622789" cy="672620"/>
              </a:xfrm>
              <a:prstGeom prst="rect">
                <a:avLst/>
              </a:prstGeom>
              <a:noFill/>
              <a:ln w="3175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b="1" dirty="0">
                    <a:solidFill>
                      <a:srgbClr val="FFFF00"/>
                    </a:solidFill>
                  </a:rPr>
                  <a:t>Полная матрица</a:t>
                </a:r>
              </a:p>
              <a:p>
                <a:pPr algn="ctr"/>
                <a:r>
                  <a:rPr lang="ru-RU" b="1" dirty="0">
                    <a:solidFill>
                      <a:srgbClr val="FFFF00"/>
                    </a:solidFill>
                  </a:rPr>
                  <a:t>ковариаций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𝒊𝒋</m:t>
                        </m:r>
                      </m:sub>
                    </m:sSub>
                  </m:oMath>
                </a14:m>
                <a:r>
                  <a:rPr lang="en-US" b="1" dirty="0">
                    <a:solidFill>
                      <a:srgbClr val="FFFF00"/>
                    </a:solidFill>
                  </a:rPr>
                  <a:t> </a:t>
                </a:r>
                <a:r>
                  <a:rPr lang="ru-RU" b="1" dirty="0">
                    <a:solidFill>
                      <a:srgbClr val="FFFF00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𝑵</m:t>
                    </m:r>
                    <m:r>
                      <a:rPr lang="en-US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𝑵</m:t>
                    </m:r>
                  </m:oMath>
                </a14:m>
                <a:r>
                  <a:rPr lang="ru-RU" b="1" dirty="0">
                    <a:solidFill>
                      <a:srgbClr val="FFFF00"/>
                    </a:solidFill>
                  </a:rPr>
                  <a:t>) 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E2BEB5F-FDD7-4DFE-B2F2-848D1F5FD5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4782" y="1825543"/>
                <a:ext cx="2622789" cy="672620"/>
              </a:xfrm>
              <a:prstGeom prst="rect">
                <a:avLst/>
              </a:prstGeom>
              <a:blipFill>
                <a:blip r:embed="rId5"/>
                <a:stretch>
                  <a:fillRect l="-917" t="-2586" r="-2294" b="-6897"/>
                </a:stretch>
              </a:blipFill>
              <a:ln w="317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8A7E07B-201A-4FB5-A6BF-EB71DF1DF019}"/>
                  </a:ext>
                </a:extLst>
              </p:cNvPr>
              <p:cNvSpPr txBox="1"/>
              <p:nvPr/>
            </p:nvSpPr>
            <p:spPr>
              <a:xfrm>
                <a:off x="5894085" y="2695452"/>
                <a:ext cx="3189333" cy="1293111"/>
              </a:xfrm>
              <a:prstGeom prst="rect">
                <a:avLst/>
              </a:prstGeom>
              <a:noFill/>
              <a:ln w="3175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b="1" dirty="0">
                    <a:solidFill>
                      <a:srgbClr val="FFFF00"/>
                    </a:solidFill>
                  </a:rPr>
                  <a:t>Полная матрица корреляций</a:t>
                </a:r>
              </a:p>
              <a:p>
                <a:pPr algn="ctr"/>
                <a:r>
                  <a:rPr lang="ru-RU" b="1" dirty="0" err="1">
                    <a:solidFill>
                      <a:srgbClr val="FFFF00"/>
                    </a:solidFill>
                  </a:rPr>
                  <a:t>экспериметальных</a:t>
                </a:r>
                <a:r>
                  <a:rPr lang="ru-RU" b="1" dirty="0">
                    <a:solidFill>
                      <a:srgbClr val="FFFF00"/>
                    </a:solidFill>
                  </a:rPr>
                  <a:t> данных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1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𝑴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𝒊𝒋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ru-RU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US" b="1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𝑴</m:t>
                                  </m:r>
                                </m:e>
                                <m:sub>
                                  <m:r>
                                    <a:rPr lang="en-US" b="1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𝒊𝒊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1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𝑴</m:t>
                                  </m:r>
                                </m:e>
                                <m:sub>
                                  <m:r>
                                    <a:rPr lang="en-US" b="1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𝒋𝒋</m:t>
                                  </m:r>
                                </m:sub>
                              </m:sSub>
                            </m:e>
                          </m:rad>
                        </m:den>
                      </m:f>
                    </m:oMath>
                  </m:oMathPara>
                </a14:m>
                <a:endParaRPr lang="ru-RU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8A7E07B-201A-4FB5-A6BF-EB71DF1DF0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4085" y="2695452"/>
                <a:ext cx="3189333" cy="1293111"/>
              </a:xfrm>
              <a:prstGeom prst="rect">
                <a:avLst/>
              </a:prstGeom>
              <a:blipFill>
                <a:blip r:embed="rId6"/>
                <a:stretch>
                  <a:fillRect t="-1382"/>
                </a:stretch>
              </a:blipFill>
              <a:ln w="317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id="{A8144FFA-DF9B-4C9B-BFB9-F1F61D19CA58}"/>
              </a:ext>
            </a:extLst>
          </p:cNvPr>
          <p:cNvCxnSpPr>
            <a:cxnSpLocks/>
            <a:stCxn id="21" idx="3"/>
          </p:cNvCxnSpPr>
          <p:nvPr/>
        </p:nvCxnSpPr>
        <p:spPr>
          <a:xfrm>
            <a:off x="7507571" y="2161853"/>
            <a:ext cx="376797" cy="456216"/>
          </a:xfrm>
          <a:prstGeom prst="straightConnector1">
            <a:avLst/>
          </a:prstGeom>
          <a:ln w="25400">
            <a:solidFill>
              <a:srgbClr val="FFFF00"/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D9CFDD0-06B0-4ED8-A84B-A48ADA9A00E6}"/>
                  </a:ext>
                </a:extLst>
              </p:cNvPr>
              <p:cNvSpPr txBox="1"/>
              <p:nvPr/>
            </p:nvSpPr>
            <p:spPr>
              <a:xfrm>
                <a:off x="1530749" y="2241010"/>
                <a:ext cx="1944216" cy="754117"/>
              </a:xfrm>
              <a:prstGeom prst="rect">
                <a:avLst/>
              </a:prstGeom>
              <a:noFill/>
              <a:ln w="3175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b="1" dirty="0">
                    <a:solidFill>
                      <a:srgbClr val="FFFF00"/>
                    </a:solidFill>
                  </a:rPr>
                  <a:t>Весовая матрица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𝒊𝒋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1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𝑴</m:t>
                                  </m:r>
                                </m:e>
                                <m:sub>
                                  <m:r>
                                    <a:rPr lang="en-US" b="1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𝒊𝒋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ru-RU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ru-RU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</m:oMath>
                  </m:oMathPara>
                </a14:m>
                <a:endParaRPr lang="ru-RU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D9CFDD0-06B0-4ED8-A84B-A48ADA9A0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0749" y="2241010"/>
                <a:ext cx="1944216" cy="754117"/>
              </a:xfrm>
              <a:prstGeom prst="rect">
                <a:avLst/>
              </a:prstGeom>
              <a:blipFill>
                <a:blip r:embed="rId7"/>
                <a:stretch>
                  <a:fillRect l="-926" t="-3125" r="-617" b="-1563"/>
                </a:stretch>
              </a:blipFill>
              <a:ln w="317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Прямая со стрелкой 24">
            <a:extLst>
              <a:ext uri="{FF2B5EF4-FFF2-40B4-BE49-F238E27FC236}">
                <a16:creationId xmlns:a16="http://schemas.microsoft.com/office/drawing/2014/main" id="{0D6A7CEE-0C13-4983-A57D-E5149A140D25}"/>
              </a:ext>
            </a:extLst>
          </p:cNvPr>
          <p:cNvCxnSpPr>
            <a:cxnSpLocks/>
            <a:stCxn id="21" idx="1"/>
          </p:cNvCxnSpPr>
          <p:nvPr/>
        </p:nvCxnSpPr>
        <p:spPr>
          <a:xfrm flipH="1">
            <a:off x="3552982" y="2161853"/>
            <a:ext cx="1331800" cy="456216"/>
          </a:xfrm>
          <a:prstGeom prst="straightConnector1">
            <a:avLst/>
          </a:prstGeom>
          <a:ln w="25400">
            <a:solidFill>
              <a:srgbClr val="FFFF00"/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700A009-9C74-4479-B03E-4686853CDC7A}"/>
                  </a:ext>
                </a:extLst>
              </p:cNvPr>
              <p:cNvSpPr txBox="1"/>
              <p:nvPr/>
            </p:nvSpPr>
            <p:spPr>
              <a:xfrm>
                <a:off x="92777" y="3515690"/>
                <a:ext cx="5055284" cy="1581780"/>
              </a:xfrm>
              <a:prstGeom prst="rect">
                <a:avLst/>
              </a:prstGeom>
              <a:noFill/>
              <a:ln w="3175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Sup>
                      <m:sSubSupPr>
                        <m:ctrlPr>
                          <a:rPr lang="ru-RU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ru-RU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𝝌</m:t>
                        </m:r>
                        <m:r>
                          <m:rPr>
                            <m:nor/>
                          </m:rPr>
                          <a:rPr lang="ru-RU" b="1" dirty="0">
                            <a:solidFill>
                              <a:srgbClr val="FFFF00"/>
                            </a:solidFill>
                          </a:rPr>
                          <m:t> </m:t>
                        </m:r>
                      </m:e>
                      <m:sub>
                        <m:r>
                          <a:rPr lang="ru-RU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𝚺</m:t>
                        </m:r>
                      </m:sub>
                      <m:sup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b="1" dirty="0">
                    <a:solidFill>
                      <a:srgbClr val="FFFF00"/>
                    </a:solidFill>
                  </a:rPr>
                  <a:t>=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b="1" i="1" dirty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f>
                                <m:fPr>
                                  <m:ctrlPr>
                                    <a:rPr lang="en-US" b="1" i="1" dirty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1" i="1" dirty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𝒅</m:t>
                                  </m:r>
                                  <m:r>
                                    <a:rPr lang="en-US" b="1" i="1" dirty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𝝈</m:t>
                                  </m:r>
                                </m:num>
                                <m:den>
                                  <m:r>
                                    <a:rPr lang="en-US" b="1" i="1" dirty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𝒅𝒕</m:t>
                                  </m:r>
                                </m:den>
                              </m:f>
                              <m:r>
                                <m:rPr>
                                  <m:brk m:alnAt="7"/>
                                </m:rPr>
                                <a:rPr lang="en-US" b="1" i="1" dirty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b="1" i="1" dirty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dirty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𝒕</m:t>
                                  </m:r>
                                </m:e>
                                <m:sub>
                                  <m:r>
                                    <a:rPr lang="en-US" b="1" i="1" dirty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m:rPr>
                                  <m:brk m:alnAt="7"/>
                                </m:rPr>
                                <a:rPr lang="en-US" b="1" i="1" dirty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b="1" i="1" dirty="0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1" i="1" dirty="0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</m:e>
                                  <m:e>
                                    <m:r>
                                      <a:rPr lang="en-US" b="1" i="1" dirty="0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</m:e>
                                  <m:e>
                                    <m:r>
                                      <a:rPr lang="en-US" b="1" i="1" dirty="0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</m:e>
                                </m:mr>
                              </m:m>
                            </m:e>
                            <m:e>
                              <m:f>
                                <m:fPr>
                                  <m:ctrlPr>
                                    <a:rPr lang="en-US" b="1" i="1" dirty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1" i="1" dirty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𝒅</m:t>
                                  </m:r>
                                  <m:r>
                                    <a:rPr lang="en-US" b="1" i="1" dirty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𝝈</m:t>
                                  </m:r>
                                </m:num>
                                <m:den>
                                  <m:r>
                                    <a:rPr lang="en-US" b="1" i="1" dirty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𝒅𝒕</m:t>
                                  </m:r>
                                </m:den>
                              </m:f>
                              <m:r>
                                <m:rPr>
                                  <m:brk m:alnAt="7"/>
                                </m:rPr>
                                <a:rPr lang="en-US" b="1" i="1" dirty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b="1" i="1" dirty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dirty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𝒕</m:t>
                                  </m:r>
                                </m:e>
                                <m:sub>
                                  <m:r>
                                    <a:rPr lang="en-US" b="1" i="1" dirty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𝑵</m:t>
                                  </m:r>
                                </m:sub>
                              </m:sSub>
                              <m:r>
                                <m:rPr>
                                  <m:brk m:alnAt="7"/>
                                </m:rPr>
                                <a:rPr lang="en-US" b="1" i="1" dirty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mr>
                        </m:m>
                      </m:e>
                    </m:d>
                    <m:r>
                      <a:rPr lang="en-US" b="1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en-US" b="1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  <m:sub>
                        <m:r>
                          <a:rPr lang="en-US" b="1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𝑵𝑵</m:t>
                        </m:r>
                      </m:sub>
                    </m:sSub>
                    <m:r>
                      <a:rPr lang="en-US" b="1" i="1" dirty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en-US" b="1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1" i="1" dirty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f>
                                <m:fPr>
                                  <m:ctrlPr>
                                    <a:rPr lang="en-US" b="1" i="1" dirty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1" i="1" dirty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𝒅</m:t>
                                  </m:r>
                                  <m:r>
                                    <a:rPr lang="en-US" b="1" i="1" dirty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𝝈</m:t>
                                  </m:r>
                                </m:num>
                                <m:den>
                                  <m:r>
                                    <a:rPr lang="en-US" b="1" i="1" dirty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𝒅𝒕</m:t>
                                  </m:r>
                                </m:den>
                              </m:f>
                              <m:r>
                                <m:rPr>
                                  <m:brk m:alnAt="7"/>
                                </m:rPr>
                                <a:rPr lang="en-US" b="1" i="1" dirty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b="1" i="1" dirty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dirty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𝒕</m:t>
                                  </m:r>
                                </m:e>
                                <m:sub>
                                  <m:r>
                                    <a:rPr lang="en-US" b="1" i="1" dirty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m:rPr>
                                  <m:brk m:alnAt="7"/>
                                </m:rPr>
                                <a:rPr lang="en-US" b="1" i="1" dirty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b="1" i="1" dirty="0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1" i="1" dirty="0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b="1" i="1" dirty="0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b="1" i="1" dirty="0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f>
                                <m:fPr>
                                  <m:ctrlPr>
                                    <a:rPr lang="en-US" b="1" i="1" dirty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1" i="1" dirty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𝒅</m:t>
                                  </m:r>
                                  <m:r>
                                    <a:rPr lang="en-US" b="1" i="1" dirty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𝝈</m:t>
                                  </m:r>
                                </m:num>
                                <m:den>
                                  <m:r>
                                    <a:rPr lang="en-US" b="1" i="1" dirty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𝒅𝒕</m:t>
                                  </m:r>
                                </m:den>
                              </m:f>
                              <m:r>
                                <m:rPr>
                                  <m:brk m:alnAt="7"/>
                                </m:rPr>
                                <a:rPr lang="en-US" b="1" i="1" dirty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b="1" i="1" dirty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dirty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𝒕</m:t>
                                  </m:r>
                                </m:e>
                                <m:sub>
                                  <m:r>
                                    <a:rPr lang="en-US" b="1" i="1" dirty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𝑵</m:t>
                                  </m:r>
                                </m:sub>
                              </m:sSub>
                              <m:r>
                                <m:rPr>
                                  <m:brk m:alnAt="7"/>
                                </m:rPr>
                                <a:rPr lang="en-US" b="1" i="1" dirty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ru-RU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700A009-9C74-4479-B03E-4686853CDC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77" y="3515690"/>
                <a:ext cx="5055284" cy="158178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317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Прямая со стрелкой 26">
            <a:extLst>
              <a:ext uri="{FF2B5EF4-FFF2-40B4-BE49-F238E27FC236}">
                <a16:creationId xmlns:a16="http://schemas.microsoft.com/office/drawing/2014/main" id="{53182A3A-1266-4C82-97B7-344714347D6A}"/>
              </a:ext>
            </a:extLst>
          </p:cNvPr>
          <p:cNvCxnSpPr>
            <a:cxnSpLocks/>
          </p:cNvCxnSpPr>
          <p:nvPr/>
        </p:nvCxnSpPr>
        <p:spPr>
          <a:xfrm>
            <a:off x="2267744" y="3060649"/>
            <a:ext cx="1" cy="368351"/>
          </a:xfrm>
          <a:prstGeom prst="straightConnector1">
            <a:avLst/>
          </a:prstGeom>
          <a:ln w="25400">
            <a:solidFill>
              <a:srgbClr val="FFFF00"/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2458CBD-A591-4EF8-842B-9D323A3C1BEE}"/>
                  </a:ext>
                </a:extLst>
              </p:cNvPr>
              <p:cNvSpPr txBox="1"/>
              <p:nvPr/>
            </p:nvSpPr>
            <p:spPr>
              <a:xfrm>
                <a:off x="6381742" y="4154742"/>
                <a:ext cx="2669481" cy="1333378"/>
              </a:xfrm>
              <a:prstGeom prst="rect">
                <a:avLst/>
              </a:prstGeom>
              <a:noFill/>
              <a:ln w="3175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b="1" dirty="0">
                    <a:solidFill>
                      <a:srgbClr val="FFFF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Матрица корреляций параметров</a:t>
                </a:r>
                <a:endParaRPr lang="en-US" b="1" dirty="0">
                  <a:solidFill>
                    <a:srgbClr val="FFFF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𝒊𝒋</m:t>
                        </m:r>
                      </m:sub>
                    </m:sSub>
                  </m:oMath>
                </a14:m>
                <a:r>
                  <a:rPr lang="en-US" sz="2400" b="1" dirty="0">
                    <a:solidFill>
                      <a:srgbClr val="FFFF00"/>
                    </a:solidFill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24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𝝏</m:t>
                            </m:r>
                          </m:e>
                          <m:sup>
                            <m:r>
                              <a:rPr lang="en-US" sz="24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sSubSup>
                          <m:sSubSupPr>
                            <m:ctrlPr>
                              <a:rPr lang="ru-RU" sz="2400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ru-RU" sz="2400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𝝌</m:t>
                            </m:r>
                            <m:r>
                              <m:rPr>
                                <m:nor/>
                              </m:rPr>
                              <a:rPr lang="ru-RU" sz="2400" b="1" dirty="0">
                                <a:solidFill>
                                  <a:srgbClr val="FFFF00"/>
                                </a:solidFill>
                              </a:rPr>
                              <m:t> </m:t>
                            </m:r>
                          </m:e>
                          <m:sub>
                            <m:r>
                              <a:rPr lang="ru-RU" sz="2400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𝚺</m:t>
                            </m:r>
                          </m:sub>
                          <m:sup>
                            <m:r>
                              <a:rPr lang="en-US" sz="2400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bSup>
                      </m:num>
                      <m:den>
                        <m:r>
                          <a:rPr lang="en-US" sz="24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𝝏</m:t>
                        </m:r>
                        <m:sSub>
                          <m:sSubPr>
                            <m:ctrlPr>
                              <a:rPr lang="en-US" sz="24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sz="24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  <m:r>
                          <a:rPr lang="en-US" sz="24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𝝏</m:t>
                        </m:r>
                        <m:sSub>
                          <m:sSubPr>
                            <m:ctrlPr>
                              <a:rPr lang="en-US" sz="2400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sz="24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𝒋</m:t>
                            </m:r>
                          </m:sub>
                        </m:sSub>
                      </m:den>
                    </m:f>
                  </m:oMath>
                </a14:m>
                <a:endParaRPr lang="ru-RU" sz="2400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2458CBD-A591-4EF8-842B-9D323A3C1B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1742" y="4154742"/>
                <a:ext cx="2669481" cy="1333378"/>
              </a:xfrm>
              <a:prstGeom prst="rect">
                <a:avLst/>
              </a:prstGeom>
              <a:blipFill>
                <a:blip r:embed="rId9"/>
                <a:stretch>
                  <a:fillRect t="-2242"/>
                </a:stretch>
              </a:blipFill>
              <a:ln w="317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Прямая со стрелкой 28">
            <a:extLst>
              <a:ext uri="{FF2B5EF4-FFF2-40B4-BE49-F238E27FC236}">
                <a16:creationId xmlns:a16="http://schemas.microsoft.com/office/drawing/2014/main" id="{1896161D-B9FF-47DD-A4BF-8E82080A4418}"/>
              </a:ext>
            </a:extLst>
          </p:cNvPr>
          <p:cNvCxnSpPr>
            <a:cxnSpLocks/>
          </p:cNvCxnSpPr>
          <p:nvPr/>
        </p:nvCxnSpPr>
        <p:spPr>
          <a:xfrm>
            <a:off x="5183849" y="4221088"/>
            <a:ext cx="1116343" cy="432048"/>
          </a:xfrm>
          <a:prstGeom prst="straightConnector1">
            <a:avLst/>
          </a:prstGeom>
          <a:ln w="25400">
            <a:solidFill>
              <a:srgbClr val="FFFF00"/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C357754E-ADE2-4CAE-A144-84A4EBA21EB5}"/>
                  </a:ext>
                </a:extLst>
              </p:cNvPr>
              <p:cNvSpPr txBox="1"/>
              <p:nvPr/>
            </p:nvSpPr>
            <p:spPr>
              <a:xfrm>
                <a:off x="3401045" y="5417549"/>
                <a:ext cx="2340041" cy="704745"/>
              </a:xfrm>
              <a:prstGeom prst="rect">
                <a:avLst/>
              </a:prstGeom>
              <a:noFill/>
              <a:ln w="3175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b="1" dirty="0">
                    <a:solidFill>
                      <a:srgbClr val="FFFF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Ошибки параметров</a:t>
                </a:r>
                <a:endParaRPr lang="en-US" b="1" dirty="0">
                  <a:solidFill>
                    <a:srgbClr val="FFFF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ru-RU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ru-RU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b="1" dirty="0">
                    <a:solidFill>
                      <a:srgbClr val="FFFF00"/>
                    </a:solidFill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1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𝒊</m:t>
                            </m:r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e>
                    </m:rad>
                  </m:oMath>
                </a14:m>
                <a:endParaRPr lang="ru-RU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C357754E-ADE2-4CAE-A144-84A4EBA21E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1045" y="5417549"/>
                <a:ext cx="2340041" cy="704745"/>
              </a:xfrm>
              <a:prstGeom prst="rect">
                <a:avLst/>
              </a:prstGeom>
              <a:blipFill>
                <a:blip r:embed="rId10"/>
                <a:stretch>
                  <a:fillRect l="-514" t="-4167" r="-257" b="-8333"/>
                </a:stretch>
              </a:blipFill>
              <a:ln w="317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Прямая со стрелкой 30">
            <a:extLst>
              <a:ext uri="{FF2B5EF4-FFF2-40B4-BE49-F238E27FC236}">
                <a16:creationId xmlns:a16="http://schemas.microsoft.com/office/drawing/2014/main" id="{9C8CF7F0-C1E1-43CC-8759-3F98814C3529}"/>
              </a:ext>
            </a:extLst>
          </p:cNvPr>
          <p:cNvCxnSpPr>
            <a:cxnSpLocks/>
          </p:cNvCxnSpPr>
          <p:nvPr/>
        </p:nvCxnSpPr>
        <p:spPr>
          <a:xfrm flipH="1">
            <a:off x="4571065" y="4831854"/>
            <a:ext cx="1729128" cy="519025"/>
          </a:xfrm>
          <a:prstGeom prst="straightConnector1">
            <a:avLst/>
          </a:prstGeom>
          <a:ln w="25400">
            <a:solidFill>
              <a:srgbClr val="FFFF00"/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F7D6168F-535A-448A-8B1A-3233F1E704BF}"/>
              </a:ext>
            </a:extLst>
          </p:cNvPr>
          <p:cNvSpPr txBox="1"/>
          <p:nvPr/>
        </p:nvSpPr>
        <p:spPr>
          <a:xfrm>
            <a:off x="141048" y="5439936"/>
            <a:ext cx="2619341" cy="369332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FF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теория - эксперимент</a:t>
            </a:r>
            <a:endParaRPr lang="en-US" b="1" dirty="0">
              <a:solidFill>
                <a:srgbClr val="FFFF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33" name="Прямая со стрелкой 32">
            <a:extLst>
              <a:ext uri="{FF2B5EF4-FFF2-40B4-BE49-F238E27FC236}">
                <a16:creationId xmlns:a16="http://schemas.microsoft.com/office/drawing/2014/main" id="{D45A0C0E-53D6-4FB3-A174-9CD8932FBCA0}"/>
              </a:ext>
            </a:extLst>
          </p:cNvPr>
          <p:cNvCxnSpPr>
            <a:cxnSpLocks/>
          </p:cNvCxnSpPr>
          <p:nvPr/>
        </p:nvCxnSpPr>
        <p:spPr>
          <a:xfrm flipH="1" flipV="1">
            <a:off x="1115616" y="4509120"/>
            <a:ext cx="144016" cy="901122"/>
          </a:xfrm>
          <a:prstGeom prst="straightConnector1">
            <a:avLst/>
          </a:prstGeom>
          <a:ln w="25400">
            <a:solidFill>
              <a:srgbClr val="FFFF00"/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>
            <a:extLst>
              <a:ext uri="{FF2B5EF4-FFF2-40B4-BE49-F238E27FC236}">
                <a16:creationId xmlns:a16="http://schemas.microsoft.com/office/drawing/2014/main" id="{42D83EB5-A42B-435C-A1C1-349DA3D68A05}"/>
              </a:ext>
            </a:extLst>
          </p:cNvPr>
          <p:cNvCxnSpPr>
            <a:cxnSpLocks/>
            <a:stCxn id="32" idx="0"/>
          </p:cNvCxnSpPr>
          <p:nvPr/>
        </p:nvCxnSpPr>
        <p:spPr>
          <a:xfrm flipV="1">
            <a:off x="1450719" y="4509122"/>
            <a:ext cx="1226445" cy="930814"/>
          </a:xfrm>
          <a:prstGeom prst="straightConnector1">
            <a:avLst/>
          </a:prstGeom>
          <a:ln w="25400">
            <a:solidFill>
              <a:srgbClr val="FFFF00"/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>
            <a:extLst>
              <a:ext uri="{FF2B5EF4-FFF2-40B4-BE49-F238E27FC236}">
                <a16:creationId xmlns:a16="http://schemas.microsoft.com/office/drawing/2014/main" id="{8E515BEF-9BFF-418A-910F-C5CDCE77EEE4}"/>
              </a:ext>
            </a:extLst>
          </p:cNvPr>
          <p:cNvCxnSpPr>
            <a:cxnSpLocks/>
          </p:cNvCxnSpPr>
          <p:nvPr/>
        </p:nvCxnSpPr>
        <p:spPr>
          <a:xfrm flipV="1">
            <a:off x="1763688" y="4891217"/>
            <a:ext cx="2376264" cy="519026"/>
          </a:xfrm>
          <a:prstGeom prst="straightConnector1">
            <a:avLst/>
          </a:prstGeom>
          <a:ln w="25400">
            <a:solidFill>
              <a:srgbClr val="FFFF00"/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10198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249D31C-DC14-4237-9EF7-EA867297D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февраль  2024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ADB5BD2-6FE7-4B3B-9937-64C00EF35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Семинар ПИЯФ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3C3F320-245B-43AC-B1DF-7992FDC70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88091-FFDB-409F-BB89-D26587CE3B9B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CFB1564-5A20-43BA-A707-E1A1851257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9" y="33089"/>
            <a:ext cx="5400600" cy="28904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58A672B-037D-4F87-A9A1-6A43A39026E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350135"/>
            <a:ext cx="4896544" cy="37269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D2DEDBC-0A03-4D44-B563-1C708D78CC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" y="4077072"/>
            <a:ext cx="9048750" cy="216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214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5063002-7A7B-4DB0-B078-F1FD8BA71321}"/>
                  </a:ext>
                </a:extLst>
              </p:cNvPr>
              <p:cNvSpPr txBox="1"/>
              <p:nvPr/>
            </p:nvSpPr>
            <p:spPr>
              <a:xfrm>
                <a:off x="904062" y="188109"/>
                <a:ext cx="7328177" cy="560218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ATLAS data: </a:t>
                </a:r>
                <a:r>
                  <a:rPr lang="en-US" b="1" dirty="0">
                    <a:solidFill>
                      <a:srgbClr val="1807F9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hlinkClick r:id="rId4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https://www.hepdata.net/record/ins2122408</a:t>
                </a:r>
                <a:endParaRPr lang="ru-RU" b="1" dirty="0">
                  <a:solidFill>
                    <a:srgbClr val="1807F9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𝒅</m:t>
                    </m:r>
                    <m:r>
                      <a:rPr lang="en-US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𝝈</m:t>
                    </m:r>
                    <m:r>
                      <a:rPr lang="en-US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en-US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𝒅𝒕</m:t>
                    </m:r>
                    <m:d>
                      <m:dPr>
                        <m:ctrlPr>
                          <a:rPr lang="en-US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𝟏𝟑</m:t>
                        </m:r>
                        <m:r>
                          <a:rPr lang="en-US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b="1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𝐓𝐞𝐕</m:t>
                        </m:r>
                        <m:r>
                          <a:rPr lang="en-US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𝒕</m:t>
                        </m:r>
                        <m:r>
                          <a:rPr lang="en-US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</m:e>
                    </m:d>
                    <m:r>
                      <a:rPr lang="en-US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b="1" dirty="0">
                    <a:solidFill>
                      <a:srgbClr val="002060"/>
                    </a:solidFill>
                  </a:rPr>
                  <a:t> </a:t>
                </a:r>
                <a:r>
                  <a:rPr lang="ru-RU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всего </a:t>
                </a:r>
                <a:r>
                  <a:rPr lang="en-US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80</a:t>
                </a:r>
                <a:r>
                  <a:rPr lang="ru-RU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точек</a:t>
                </a:r>
                <a:r>
                  <a:rPr lang="en-US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  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𝟎𝟎𝟎𝟑</m:t>
                        </m:r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𝟒𝟒</m:t>
                        </m:r>
                      </m:e>
                    </m:d>
                    <m:r>
                      <a:rPr lang="en-US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𝑮𝒆𝑽</m:t>
                        </m:r>
                      </m:e>
                      <m:sup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ru-RU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5063002-7A7B-4DB0-B078-F1FD8BA713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062" y="188109"/>
                <a:ext cx="7328177" cy="560218"/>
              </a:xfrm>
              <a:prstGeom prst="rect">
                <a:avLst/>
              </a:prstGeom>
              <a:blipFill>
                <a:blip r:embed="rId5"/>
                <a:stretch>
                  <a:fillRect l="-1080" t="-13830" b="-2127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25C1480-113A-4D72-A611-93938BAE3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67409" y="6356351"/>
            <a:ext cx="2133600" cy="365125"/>
          </a:xfrm>
        </p:spPr>
        <p:txBody>
          <a:bodyPr/>
          <a:lstStyle/>
          <a:p>
            <a:fld id="{76D88091-FFDB-409F-BB89-D26587CE3B9B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10" name="Дата 1">
            <a:extLst>
              <a:ext uri="{FF2B5EF4-FFF2-40B4-BE49-F238E27FC236}">
                <a16:creationId xmlns:a16="http://schemas.microsoft.com/office/drawing/2014/main" id="{38E7DD6F-DA04-40BE-8B33-6CFDF2E4A3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3528" y="6481655"/>
            <a:ext cx="2133600" cy="250106"/>
          </a:xfrm>
        </p:spPr>
        <p:txBody>
          <a:bodyPr/>
          <a:lstStyle/>
          <a:p>
            <a:r>
              <a:rPr lang="ru-RU" dirty="0"/>
              <a:t>февраль  2024</a:t>
            </a:r>
          </a:p>
        </p:txBody>
      </p:sp>
      <p:sp>
        <p:nvSpPr>
          <p:cNvPr id="11" name="Нижний колонтитул 2">
            <a:extLst>
              <a:ext uri="{FF2B5EF4-FFF2-40B4-BE49-F238E27FC236}">
                <a16:creationId xmlns:a16="http://schemas.microsoft.com/office/drawing/2014/main" id="{CCF13C3D-AB51-453F-9642-02CE7C23E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01351" y="6481655"/>
            <a:ext cx="2133600" cy="250106"/>
          </a:xfrm>
        </p:spPr>
        <p:txBody>
          <a:bodyPr/>
          <a:lstStyle/>
          <a:p>
            <a:r>
              <a:rPr lang="ru-RU" dirty="0"/>
              <a:t>Семинар ПИЯФ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0C9E4EC-0278-4001-AC37-ABAF6F8CD27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4106"/>
            <a:ext cx="9144000" cy="53817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048833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CB71120-E706-4946-B36B-46345FA62A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8856" y="6606280"/>
            <a:ext cx="2133600" cy="250106"/>
          </a:xfrm>
        </p:spPr>
        <p:txBody>
          <a:bodyPr/>
          <a:lstStyle/>
          <a:p>
            <a:r>
              <a:rPr lang="ru-RU" dirty="0"/>
              <a:t>18 мая  202</a:t>
            </a:r>
            <a:r>
              <a:rPr lang="en-US" dirty="0"/>
              <a:t>3</a:t>
            </a:r>
            <a:endParaRPr lang="ru-RU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CCFA374-4BCF-406D-A2CA-88707018D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05200" y="6580648"/>
            <a:ext cx="2133600" cy="250106"/>
          </a:xfrm>
        </p:spPr>
        <p:txBody>
          <a:bodyPr/>
          <a:lstStyle/>
          <a:p>
            <a:r>
              <a:rPr lang="ru-RU" dirty="0"/>
              <a:t>Семинар ПИЯФ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3E4395B-6218-442C-937E-79348682B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16416" y="6491263"/>
            <a:ext cx="549424" cy="365125"/>
          </a:xfrm>
        </p:spPr>
        <p:txBody>
          <a:bodyPr/>
          <a:lstStyle/>
          <a:p>
            <a:fld id="{76D88091-FFDB-409F-BB89-D26587CE3B9B}" type="slidenum">
              <a:rPr lang="ru-RU" smtClean="0"/>
              <a:pPr/>
              <a:t>9</a:t>
            </a:fld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11CCDED-4F61-44AA-B5B0-E6045F2952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672"/>
            <a:ext cx="9144000" cy="55446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0D4507E-F627-4A85-997B-536BDF08704E}"/>
              </a:ext>
            </a:extLst>
          </p:cNvPr>
          <p:cNvSpPr txBox="1"/>
          <p:nvPr/>
        </p:nvSpPr>
        <p:spPr>
          <a:xfrm>
            <a:off x="5619773" y="3789040"/>
            <a:ext cx="115212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7623482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17491</TotalTime>
  <Words>1933</Words>
  <Application>Microsoft Office PowerPoint</Application>
  <PresentationFormat>Экран (4:3)</PresentationFormat>
  <Paragraphs>276</Paragraphs>
  <Slides>35</Slides>
  <Notes>35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5" baseType="lpstr">
      <vt:lpstr>Arial</vt:lpstr>
      <vt:lpstr>Arial Black</vt:lpstr>
      <vt:lpstr>Calibri</vt:lpstr>
      <vt:lpstr>Calibri Light</vt:lpstr>
      <vt:lpstr>Cambria Math</vt:lpstr>
      <vt:lpstr>Comic Sans MS</vt:lpstr>
      <vt:lpstr>Merriweather Sans</vt:lpstr>
      <vt:lpstr>Symbol</vt:lpstr>
      <vt:lpstr>Times New Roman</vt:lpstr>
      <vt:lpstr>Ретро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NPT</dc:creator>
  <cp:lastModifiedBy>Nick NPT</cp:lastModifiedBy>
  <cp:revision>1058</cp:revision>
  <cp:lastPrinted>2023-03-03T12:19:24Z</cp:lastPrinted>
  <dcterms:created xsi:type="dcterms:W3CDTF">2012-11-05T16:18:24Z</dcterms:created>
  <dcterms:modified xsi:type="dcterms:W3CDTF">2024-02-06T07:23:11Z</dcterms:modified>
</cp:coreProperties>
</file>